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265" r:id="rId29"/>
    <p:sldId id="258" r:id="rId30"/>
    <p:sldId id="259" r:id="rId31"/>
    <p:sldId id="260" r:id="rId32"/>
    <p:sldId id="261" r:id="rId33"/>
    <p:sldId id="262" r:id="rId34"/>
    <p:sldId id="264" r:id="rId35"/>
    <p:sldId id="271" r:id="rId36"/>
    <p:sldId id="272" r:id="rId37"/>
    <p:sldId id="273" r:id="rId38"/>
    <p:sldId id="291" r:id="rId39"/>
    <p:sldId id="274" r:id="rId40"/>
    <p:sldId id="268" r:id="rId41"/>
    <p:sldId id="269" r:id="rId42"/>
    <p:sldId id="270" r:id="rId43"/>
    <p:sldId id="275" r:id="rId44"/>
    <p:sldId id="306" r:id="rId45"/>
    <p:sldId id="276" r:id="rId46"/>
    <p:sldId id="277" r:id="rId47"/>
    <p:sldId id="278" r:id="rId48"/>
    <p:sldId id="279" r:id="rId49"/>
    <p:sldId id="280" r:id="rId50"/>
    <p:sldId id="281" r:id="rId51"/>
    <p:sldId id="282" r:id="rId52"/>
    <p:sldId id="283" r:id="rId53"/>
    <p:sldId id="284" r:id="rId54"/>
    <p:sldId id="285" r:id="rId55"/>
    <p:sldId id="286" r:id="rId56"/>
    <p:sldId id="287" r:id="rId57"/>
    <p:sldId id="288" r:id="rId58"/>
    <p:sldId id="289" r:id="rId59"/>
    <p:sldId id="294" r:id="rId60"/>
    <p:sldId id="295" r:id="rId61"/>
    <p:sldId id="296" r:id="rId62"/>
    <p:sldId id="297" r:id="rId63"/>
    <p:sldId id="298" r:id="rId64"/>
    <p:sldId id="299" r:id="rId65"/>
    <p:sldId id="300" r:id="rId66"/>
    <p:sldId id="301" r:id="rId67"/>
    <p:sldId id="302" r:id="rId68"/>
    <p:sldId id="303" r:id="rId69"/>
    <p:sldId id="335" r:id="rId70"/>
    <p:sldId id="334" r:id="rId71"/>
    <p:sldId id="333" r:id="rId72"/>
    <p:sldId id="336" r:id="rId73"/>
    <p:sldId id="304" r:id="rId74"/>
    <p:sldId id="305" r:id="rId75"/>
    <p:sldId id="307"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0" autoAdjust="0"/>
    <p:restoredTop sz="94660"/>
  </p:normalViewPr>
  <p:slideViewPr>
    <p:cSldViewPr snapToGrid="0">
      <p:cViewPr varScale="1">
        <p:scale>
          <a:sx n="139" d="100"/>
          <a:sy n="139" d="100"/>
        </p:scale>
        <p:origin x="138" y="11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3FF6E-C4D6-4DCB-9AB9-3078D9EA43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E6C0A41-3BF2-48DB-BE8B-4BDB5D6685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BC336B-4708-4529-A2EF-9586545801EC}"/>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5" name="Footer Placeholder 4">
            <a:extLst>
              <a:ext uri="{FF2B5EF4-FFF2-40B4-BE49-F238E27FC236}">
                <a16:creationId xmlns:a16="http://schemas.microsoft.com/office/drawing/2014/main" id="{54EC91D7-16B7-4643-9E3F-656B9404633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6415A74-95B4-4E6A-B91D-C9CF7F66AF77}"/>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372160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5D37E-BD04-4ECD-9291-EC20BACB47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7C7B68-538D-42F2-A64F-5F3152BC2EA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9A9010-3614-4908-9ED8-93B11C659C76}"/>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5" name="Footer Placeholder 4">
            <a:extLst>
              <a:ext uri="{FF2B5EF4-FFF2-40B4-BE49-F238E27FC236}">
                <a16:creationId xmlns:a16="http://schemas.microsoft.com/office/drawing/2014/main" id="{700E768F-1F19-4B59-B7E1-051D4A42847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746C5BC-41D3-4042-B7EC-83123B420740}"/>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3678401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AF576-0DC4-4D6A-B1D9-25FA3544734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57A41B-0E5E-4046-9B0A-82FD53A6BD5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1D9580-A6A9-4946-88A0-78AD9470A31D}"/>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5" name="Footer Placeholder 4">
            <a:extLst>
              <a:ext uri="{FF2B5EF4-FFF2-40B4-BE49-F238E27FC236}">
                <a16:creationId xmlns:a16="http://schemas.microsoft.com/office/drawing/2014/main" id="{BD41289D-2BE7-4972-9476-2EA370B32C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46A0A15-4DA3-4005-8C11-16457C40B8F6}"/>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4082064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57CFB-5E0A-4291-909F-655274225A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361DA0-0E42-4658-B5D9-CB001FEEF63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174D1C-894C-4622-AEEB-3E34E813732E}"/>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5" name="Footer Placeholder 4">
            <a:extLst>
              <a:ext uri="{FF2B5EF4-FFF2-40B4-BE49-F238E27FC236}">
                <a16:creationId xmlns:a16="http://schemas.microsoft.com/office/drawing/2014/main" id="{2B18C2F1-8637-46ED-8C95-2AADD572A58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9061008-B159-4186-AF77-94641E384F10}"/>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2149247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D671-195C-45A2-ABA5-EEA3CF62D0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02C8068-7CFC-40A1-8FAE-0C1505E6AE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42D466E-05AC-43D9-A15B-0DAB257AE051}"/>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5" name="Footer Placeholder 4">
            <a:extLst>
              <a:ext uri="{FF2B5EF4-FFF2-40B4-BE49-F238E27FC236}">
                <a16:creationId xmlns:a16="http://schemas.microsoft.com/office/drawing/2014/main" id="{9E4AAD5F-7533-4712-ADDF-1E4B95CEE6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90669DB-D93D-43DB-9BD8-5CDBDCBF99B8}"/>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3563839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BB1D5-5B84-4F22-BF40-8A5868D228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507D2B-E868-4171-B2A5-A19351117A4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4CB56B1-7948-43C6-A03C-1AE56ACF64F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661CDA-DB01-4DFF-A1EC-B9758D75FBEE}"/>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6" name="Footer Placeholder 5">
            <a:extLst>
              <a:ext uri="{FF2B5EF4-FFF2-40B4-BE49-F238E27FC236}">
                <a16:creationId xmlns:a16="http://schemas.microsoft.com/office/drawing/2014/main" id="{11C95B31-F329-4C15-8A82-DBBFF72A2C7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CC1A4D-DE77-4F48-8F98-FBC5BB491161}"/>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42305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7E007-BD7F-4DAF-93DF-66315ED3AD6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9A48290-87A4-444C-9A59-0D7560B1ED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9ADC46E-28BE-4EF4-B717-73070BD5126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A3679E-BAE2-45A8-A998-C220A9E166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1C6CF74-5461-4F4F-AC17-14A9DC7585C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90BF21-9C42-4C53-BA08-F926F71DAAAC}"/>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8" name="Footer Placeholder 7">
            <a:extLst>
              <a:ext uri="{FF2B5EF4-FFF2-40B4-BE49-F238E27FC236}">
                <a16:creationId xmlns:a16="http://schemas.microsoft.com/office/drawing/2014/main" id="{EEE119E9-33FE-4F07-8474-64BFB55A652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356E345-B01F-4110-BF3F-614606955A9D}"/>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5297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92BDA-E586-464B-8D3F-2500AB9254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361B28-F9A9-4998-A17C-E0ECF72E7988}"/>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4" name="Footer Placeholder 3">
            <a:extLst>
              <a:ext uri="{FF2B5EF4-FFF2-40B4-BE49-F238E27FC236}">
                <a16:creationId xmlns:a16="http://schemas.microsoft.com/office/drawing/2014/main" id="{E081E88C-2676-419D-BB3D-EEA8356BDE7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47B7F64-6EDA-48CC-88D3-EA664E0385C3}"/>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117725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C4F7EB-1807-48FF-8CF9-EADBCA81D6FA}"/>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3" name="Footer Placeholder 2">
            <a:extLst>
              <a:ext uri="{FF2B5EF4-FFF2-40B4-BE49-F238E27FC236}">
                <a16:creationId xmlns:a16="http://schemas.microsoft.com/office/drawing/2014/main" id="{8290F181-1046-45B8-8551-CE3761E7444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829C5AA-7746-47DE-988D-10E4CFE883F7}"/>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2694567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FD696-F370-40C1-AF8F-D6C1FB2F7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56AC4B-F85E-4DBA-9D7B-550146953A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C39D60-7039-49D0-9F26-5C3DA11032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E2545A6-C4B5-474F-B387-4BF85D504D98}"/>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6" name="Footer Placeholder 5">
            <a:extLst>
              <a:ext uri="{FF2B5EF4-FFF2-40B4-BE49-F238E27FC236}">
                <a16:creationId xmlns:a16="http://schemas.microsoft.com/office/drawing/2014/main" id="{08F14821-9993-476F-9B50-6E9D9F6B359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FDC5004-330D-43E8-9042-C622ACEB1669}"/>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3712064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4D688-841F-416A-9D66-DC2E010D8B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FE2002A-41F9-4920-8A07-497150337C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9E2A2A4-9253-4678-83B5-1FD8ABEE07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5B796F1-4C47-4114-82E8-982E406A77CB}"/>
              </a:ext>
            </a:extLst>
          </p:cNvPr>
          <p:cNvSpPr>
            <a:spLocks noGrp="1"/>
          </p:cNvSpPr>
          <p:nvPr>
            <p:ph type="dt" sz="half" idx="10"/>
          </p:nvPr>
        </p:nvSpPr>
        <p:spPr/>
        <p:txBody>
          <a:bodyPr/>
          <a:lstStyle/>
          <a:p>
            <a:fld id="{F4AA9434-60B6-4008-807D-20C4C46E82D8}" type="datetimeFigureOut">
              <a:rPr lang="en-US" smtClean="0"/>
              <a:t>3/8/2018</a:t>
            </a:fld>
            <a:endParaRPr lang="en-US" dirty="0"/>
          </a:p>
        </p:txBody>
      </p:sp>
      <p:sp>
        <p:nvSpPr>
          <p:cNvPr id="6" name="Footer Placeholder 5">
            <a:extLst>
              <a:ext uri="{FF2B5EF4-FFF2-40B4-BE49-F238E27FC236}">
                <a16:creationId xmlns:a16="http://schemas.microsoft.com/office/drawing/2014/main" id="{52C07576-DE10-4E21-8882-77C925F4762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C4B5CD9-E03D-439A-8DCB-97BEE3FF75CC}"/>
              </a:ext>
            </a:extLst>
          </p:cNvPr>
          <p:cNvSpPr>
            <a:spLocks noGrp="1"/>
          </p:cNvSpPr>
          <p:nvPr>
            <p:ph type="sldNum" sz="quarter" idx="12"/>
          </p:nvPr>
        </p:nvSpPr>
        <p:spPr/>
        <p:txBody>
          <a:bodyPr/>
          <a:lstStyle/>
          <a:p>
            <a:fld id="{1E2A7C4C-FF76-424B-9520-6C6412A0443B}" type="slidenum">
              <a:rPr lang="en-US" smtClean="0"/>
              <a:t>‹#›</a:t>
            </a:fld>
            <a:endParaRPr lang="en-US" dirty="0"/>
          </a:p>
        </p:txBody>
      </p:sp>
    </p:spTree>
    <p:extLst>
      <p:ext uri="{BB962C8B-B14F-4D97-AF65-F5344CB8AC3E}">
        <p14:creationId xmlns:p14="http://schemas.microsoft.com/office/powerpoint/2010/main" val="3283083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647408-3F18-44AB-A1C5-A050FC68D2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1B54E12-7C91-477A-86FB-8BCD307557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F51CE2-9D54-40B7-8A0B-55A9EA27CA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AA9434-60B6-4008-807D-20C4C46E82D8}" type="datetimeFigureOut">
              <a:rPr lang="en-US" smtClean="0"/>
              <a:t>3/8/2018</a:t>
            </a:fld>
            <a:endParaRPr lang="en-US" dirty="0"/>
          </a:p>
        </p:txBody>
      </p:sp>
      <p:sp>
        <p:nvSpPr>
          <p:cNvPr id="5" name="Footer Placeholder 4">
            <a:extLst>
              <a:ext uri="{FF2B5EF4-FFF2-40B4-BE49-F238E27FC236}">
                <a16:creationId xmlns:a16="http://schemas.microsoft.com/office/drawing/2014/main" id="{38E20B86-3725-4453-B8C0-226CC7C023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576726FD-A0D4-4952-AE96-E1FFAD8610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A7C4C-FF76-424B-9520-6C6412A0443B}" type="slidenum">
              <a:rPr lang="en-US" smtClean="0"/>
              <a:t>‹#›</a:t>
            </a:fld>
            <a:endParaRPr lang="en-US" dirty="0"/>
          </a:p>
        </p:txBody>
      </p:sp>
    </p:spTree>
    <p:extLst>
      <p:ext uri="{BB962C8B-B14F-4D97-AF65-F5344CB8AC3E}">
        <p14:creationId xmlns:p14="http://schemas.microsoft.com/office/powerpoint/2010/main" val="285039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jsonlint.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triphiusfire.nz/volatronix.php"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s://triphiusfire.nz/volatronix.php"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99D4B-4B8A-47BF-9D1F-202D2626307B}"/>
              </a:ext>
            </a:extLst>
          </p:cNvPr>
          <p:cNvSpPr>
            <a:spLocks noGrp="1"/>
          </p:cNvSpPr>
          <p:nvPr>
            <p:ph type="ctrTitle"/>
          </p:nvPr>
        </p:nvSpPr>
        <p:spPr>
          <a:xfrm>
            <a:off x="1026042" y="1041400"/>
            <a:ext cx="10139916" cy="2387600"/>
          </a:xfrm>
        </p:spPr>
        <p:txBody>
          <a:bodyPr>
            <a:normAutofit/>
          </a:bodyPr>
          <a:lstStyle/>
          <a:p>
            <a:r>
              <a:rPr lang="en-US" dirty="0"/>
              <a:t>Volatronix Equilibrium</a:t>
            </a:r>
          </a:p>
        </p:txBody>
      </p:sp>
      <p:sp>
        <p:nvSpPr>
          <p:cNvPr id="3" name="Subtitle 2">
            <a:extLst>
              <a:ext uri="{FF2B5EF4-FFF2-40B4-BE49-F238E27FC236}">
                <a16:creationId xmlns:a16="http://schemas.microsoft.com/office/drawing/2014/main" id="{FFE741B4-94E8-4040-9A4B-99FDCADAF1E8}"/>
              </a:ext>
            </a:extLst>
          </p:cNvPr>
          <p:cNvSpPr>
            <a:spLocks noGrp="1"/>
          </p:cNvSpPr>
          <p:nvPr>
            <p:ph type="subTitle" idx="1"/>
          </p:nvPr>
        </p:nvSpPr>
        <p:spPr/>
        <p:txBody>
          <a:bodyPr/>
          <a:lstStyle/>
          <a:p>
            <a:endParaRPr lang="en-US" dirty="0"/>
          </a:p>
          <a:p>
            <a:r>
              <a:rPr lang="en-US" dirty="0"/>
              <a:t>A mathematical guarantee for growing wealth</a:t>
            </a:r>
          </a:p>
          <a:p>
            <a:endParaRPr lang="en-US" dirty="0"/>
          </a:p>
        </p:txBody>
      </p:sp>
    </p:spTree>
    <p:extLst>
      <p:ext uri="{BB962C8B-B14F-4D97-AF65-F5344CB8AC3E}">
        <p14:creationId xmlns:p14="http://schemas.microsoft.com/office/powerpoint/2010/main" val="808236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4651248" cy="584775"/>
          </a:xfrm>
          <a:prstGeom prst="rect">
            <a:avLst/>
          </a:prstGeom>
          <a:noFill/>
        </p:spPr>
        <p:txBody>
          <a:bodyPr wrap="square" rtlCol="0">
            <a:spAutoFit/>
          </a:bodyPr>
          <a:lstStyle/>
          <a:p>
            <a:r>
              <a:rPr lang="en-US" sz="3200" dirty="0"/>
              <a:t>…spend 0.25 BTC on ETN</a:t>
            </a:r>
          </a:p>
        </p:txBody>
      </p:sp>
      <p:pic>
        <p:nvPicPr>
          <p:cNvPr id="5" name="Picture 4">
            <a:extLst>
              <a:ext uri="{FF2B5EF4-FFF2-40B4-BE49-F238E27FC236}">
                <a16:creationId xmlns:a16="http://schemas.microsoft.com/office/drawing/2014/main" id="{F4DC4997-193D-48A6-9A81-AF34F89FBC96}"/>
              </a:ext>
            </a:extLst>
          </p:cNvPr>
          <p:cNvPicPr>
            <a:picLocks noChangeAspect="1"/>
          </p:cNvPicPr>
          <p:nvPr/>
        </p:nvPicPr>
        <p:blipFill>
          <a:blip r:embed="rId2"/>
          <a:stretch>
            <a:fillRect/>
          </a:stretch>
        </p:blipFill>
        <p:spPr>
          <a:xfrm>
            <a:off x="3266628" y="2475518"/>
            <a:ext cx="4851578" cy="3683329"/>
          </a:xfrm>
          <a:prstGeom prst="rect">
            <a:avLst/>
          </a:prstGeom>
        </p:spPr>
      </p:pic>
      <p:sp>
        <p:nvSpPr>
          <p:cNvPr id="6" name="TextBox 5">
            <a:extLst>
              <a:ext uri="{FF2B5EF4-FFF2-40B4-BE49-F238E27FC236}">
                <a16:creationId xmlns:a16="http://schemas.microsoft.com/office/drawing/2014/main" id="{746B919A-A6B7-4288-A9F2-2060293C7AAE}"/>
              </a:ext>
            </a:extLst>
          </p:cNvPr>
          <p:cNvSpPr txBox="1"/>
          <p:nvPr/>
        </p:nvSpPr>
        <p:spPr>
          <a:xfrm>
            <a:off x="8118206" y="2251654"/>
            <a:ext cx="3383280" cy="4247317"/>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r>
              <a:rPr lang="en-US" dirty="0">
                <a:solidFill>
                  <a:srgbClr val="FF0000"/>
                </a:solidFill>
              </a:rPr>
              <a:t>Modify the total to ½ your total risk.  This modifies the “Amount” to give 0.25 BTC worth of ETN</a:t>
            </a:r>
          </a:p>
          <a:p>
            <a:endParaRPr lang="en-US" dirty="0"/>
          </a:p>
          <a:p>
            <a:endParaRPr lang="en-US" dirty="0"/>
          </a:p>
          <a:p>
            <a:r>
              <a:rPr lang="en-US" dirty="0"/>
              <a:t>Click the highest entry with enough liquidity down here to populate the buy box</a:t>
            </a:r>
          </a:p>
          <a:p>
            <a:endParaRPr lang="en-US" dirty="0"/>
          </a:p>
        </p:txBody>
      </p:sp>
    </p:spTree>
    <p:extLst>
      <p:ext uri="{BB962C8B-B14F-4D97-AF65-F5344CB8AC3E}">
        <p14:creationId xmlns:p14="http://schemas.microsoft.com/office/powerpoint/2010/main" val="516410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4651248" cy="584775"/>
          </a:xfrm>
          <a:prstGeom prst="rect">
            <a:avLst/>
          </a:prstGeom>
          <a:noFill/>
        </p:spPr>
        <p:txBody>
          <a:bodyPr wrap="square" rtlCol="0">
            <a:spAutoFit/>
          </a:bodyPr>
          <a:lstStyle/>
          <a:p>
            <a:r>
              <a:rPr lang="en-US" sz="3200" dirty="0"/>
              <a:t>…spend 0.25 BTC on ETN</a:t>
            </a:r>
          </a:p>
        </p:txBody>
      </p:sp>
      <p:pic>
        <p:nvPicPr>
          <p:cNvPr id="5" name="Picture 4">
            <a:extLst>
              <a:ext uri="{FF2B5EF4-FFF2-40B4-BE49-F238E27FC236}">
                <a16:creationId xmlns:a16="http://schemas.microsoft.com/office/drawing/2014/main" id="{F4DC4997-193D-48A6-9A81-AF34F89FBC96}"/>
              </a:ext>
            </a:extLst>
          </p:cNvPr>
          <p:cNvPicPr>
            <a:picLocks noChangeAspect="1"/>
          </p:cNvPicPr>
          <p:nvPr/>
        </p:nvPicPr>
        <p:blipFill>
          <a:blip r:embed="rId2"/>
          <a:stretch>
            <a:fillRect/>
          </a:stretch>
        </p:blipFill>
        <p:spPr>
          <a:xfrm>
            <a:off x="3266628" y="2475518"/>
            <a:ext cx="4851578" cy="3683329"/>
          </a:xfrm>
          <a:prstGeom prst="rect">
            <a:avLst/>
          </a:prstGeom>
        </p:spPr>
      </p:pic>
      <p:sp>
        <p:nvSpPr>
          <p:cNvPr id="6" name="TextBox 5">
            <a:extLst>
              <a:ext uri="{FF2B5EF4-FFF2-40B4-BE49-F238E27FC236}">
                <a16:creationId xmlns:a16="http://schemas.microsoft.com/office/drawing/2014/main" id="{746B919A-A6B7-4288-A9F2-2060293C7AAE}"/>
              </a:ext>
            </a:extLst>
          </p:cNvPr>
          <p:cNvSpPr txBox="1"/>
          <p:nvPr/>
        </p:nvSpPr>
        <p:spPr>
          <a:xfrm>
            <a:off x="8118206" y="2251654"/>
            <a:ext cx="3383280" cy="3970318"/>
          </a:xfrm>
          <a:prstGeom prst="rect">
            <a:avLst/>
          </a:prstGeom>
          <a:noFill/>
        </p:spPr>
        <p:txBody>
          <a:bodyPr wrap="square" rtlCol="0">
            <a:spAutoFit/>
          </a:bodyPr>
          <a:lstStyle/>
          <a:p>
            <a:endParaRPr lang="en-US" dirty="0"/>
          </a:p>
          <a:p>
            <a:endParaRPr lang="en-US" dirty="0"/>
          </a:p>
          <a:p>
            <a:endParaRPr lang="en-US" dirty="0"/>
          </a:p>
          <a:p>
            <a:r>
              <a:rPr lang="en-US" dirty="0"/>
              <a:t>Modify the total to ½ your total risk.  This modifies the “Amount” to give 0.25 BTC worth of ETN</a:t>
            </a:r>
          </a:p>
          <a:p>
            <a:endParaRPr lang="en-US" dirty="0"/>
          </a:p>
          <a:p>
            <a:endParaRPr lang="en-US" dirty="0"/>
          </a:p>
          <a:p>
            <a:r>
              <a:rPr lang="en-US" dirty="0">
                <a:solidFill>
                  <a:srgbClr val="FF0000"/>
                </a:solidFill>
              </a:rPr>
              <a:t>Click “Buy ETN”</a:t>
            </a:r>
          </a:p>
          <a:p>
            <a:endParaRPr lang="en-US" dirty="0"/>
          </a:p>
          <a:p>
            <a:r>
              <a:rPr lang="en-US" dirty="0"/>
              <a:t>Click the highest entry with enough liquidity down here to populate the buy box</a:t>
            </a:r>
          </a:p>
          <a:p>
            <a:endParaRPr lang="en-US" dirty="0"/>
          </a:p>
        </p:txBody>
      </p:sp>
    </p:spTree>
    <p:extLst>
      <p:ext uri="{BB962C8B-B14F-4D97-AF65-F5344CB8AC3E}">
        <p14:creationId xmlns:p14="http://schemas.microsoft.com/office/powerpoint/2010/main" val="2876311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3462528" cy="4351338"/>
          </a:xfrm>
        </p:spPr>
        <p:txBody>
          <a:bodyPr>
            <a:normAutofit fontScale="475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a:t>
            </a:r>
            <a:r>
              <a:rPr lang="en-US" dirty="0">
                <a:solidFill>
                  <a:srgbClr val="FF0000"/>
                </a:solidFill>
              </a:rPr>
              <a:t>44081.44841060</a:t>
            </a:r>
            <a:r>
              <a:rPr lang="en-US" dirty="0"/>
              <a:t>,</a:t>
            </a:r>
          </a:p>
          <a:p>
            <a:pPr marL="0" indent="0">
              <a:buNone/>
            </a:pPr>
            <a:r>
              <a:rPr lang="en-US" dirty="0"/>
              <a:t>            “</a:t>
            </a:r>
            <a:r>
              <a:rPr lang="en-US" dirty="0" err="1"/>
              <a:t>CoinAlloc</a:t>
            </a:r>
            <a:r>
              <a:rPr lang="en-US" dirty="0"/>
              <a:t>”: </a:t>
            </a:r>
            <a:r>
              <a:rPr lang="en-US" dirty="0">
                <a:solidFill>
                  <a:srgbClr val="FF0000"/>
                </a:solidFill>
              </a:rPr>
              <a:t>44081.44841060</a:t>
            </a:r>
            <a:r>
              <a:rPr lang="en-US" dirty="0"/>
              <a:t>,</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163824" y="1399180"/>
            <a:ext cx="5657088" cy="1077218"/>
          </a:xfrm>
          <a:prstGeom prst="rect">
            <a:avLst/>
          </a:prstGeom>
          <a:noFill/>
        </p:spPr>
        <p:txBody>
          <a:bodyPr wrap="square" rtlCol="0">
            <a:spAutoFit/>
          </a:bodyPr>
          <a:lstStyle/>
          <a:p>
            <a:r>
              <a:rPr lang="en-US" sz="3200" dirty="0"/>
              <a:t>Update Allocations And Prices</a:t>
            </a:r>
          </a:p>
          <a:p>
            <a:endParaRPr lang="en-US" sz="1600" dirty="0">
              <a:solidFill>
                <a:srgbClr val="FF0000"/>
              </a:solidFill>
            </a:endParaRPr>
          </a:p>
          <a:p>
            <a:r>
              <a:rPr lang="en-US" sz="1600" dirty="0" err="1">
                <a:solidFill>
                  <a:srgbClr val="FF0000"/>
                </a:solidFill>
              </a:rPr>
              <a:t>InitialCoinAlloc</a:t>
            </a:r>
            <a:r>
              <a:rPr lang="en-US" sz="1600" dirty="0">
                <a:solidFill>
                  <a:srgbClr val="FF0000"/>
                </a:solidFill>
              </a:rPr>
              <a:t> and </a:t>
            </a:r>
            <a:r>
              <a:rPr lang="en-US" sz="1600" dirty="0" err="1">
                <a:solidFill>
                  <a:srgbClr val="FF0000"/>
                </a:solidFill>
              </a:rPr>
              <a:t>CoinAlloc</a:t>
            </a:r>
            <a:r>
              <a:rPr lang="en-US" sz="1600" dirty="0">
                <a:solidFill>
                  <a:srgbClr val="FF0000"/>
                </a:solidFill>
              </a:rPr>
              <a:t> are set to “Amount”</a:t>
            </a:r>
          </a:p>
        </p:txBody>
      </p:sp>
      <p:pic>
        <p:nvPicPr>
          <p:cNvPr id="5" name="Picture 4">
            <a:extLst>
              <a:ext uri="{FF2B5EF4-FFF2-40B4-BE49-F238E27FC236}">
                <a16:creationId xmlns:a16="http://schemas.microsoft.com/office/drawing/2014/main" id="{F4DC4997-193D-48A6-9A81-AF34F89FBC96}"/>
              </a:ext>
            </a:extLst>
          </p:cNvPr>
          <p:cNvPicPr>
            <a:picLocks noChangeAspect="1"/>
          </p:cNvPicPr>
          <p:nvPr/>
        </p:nvPicPr>
        <p:blipFill>
          <a:blip r:embed="rId2"/>
          <a:stretch>
            <a:fillRect/>
          </a:stretch>
        </p:blipFill>
        <p:spPr>
          <a:xfrm>
            <a:off x="5302692" y="2613970"/>
            <a:ext cx="4851578" cy="3683329"/>
          </a:xfrm>
          <a:prstGeom prst="rect">
            <a:avLst/>
          </a:prstGeom>
        </p:spPr>
      </p:pic>
      <p:sp>
        <p:nvSpPr>
          <p:cNvPr id="8" name="Rectangle 7">
            <a:extLst>
              <a:ext uri="{FF2B5EF4-FFF2-40B4-BE49-F238E27FC236}">
                <a16:creationId xmlns:a16="http://schemas.microsoft.com/office/drawing/2014/main" id="{A4951708-84A4-439D-8E10-E38EF9E36FD6}"/>
              </a:ext>
            </a:extLst>
          </p:cNvPr>
          <p:cNvSpPr/>
          <p:nvPr/>
        </p:nvSpPr>
        <p:spPr>
          <a:xfrm>
            <a:off x="5132832" y="2938272"/>
            <a:ext cx="3462528" cy="274320"/>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Tree>
    <p:extLst>
      <p:ext uri="{BB962C8B-B14F-4D97-AF65-F5344CB8AC3E}">
        <p14:creationId xmlns:p14="http://schemas.microsoft.com/office/powerpoint/2010/main" val="1494914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3462528" cy="4351338"/>
          </a:xfrm>
        </p:spPr>
        <p:txBody>
          <a:bodyPr>
            <a:normAutofit fontScale="475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a:t>
            </a:r>
            <a:r>
              <a:rPr lang="en-US" dirty="0">
                <a:solidFill>
                  <a:schemeClr val="accent1"/>
                </a:solidFill>
              </a:rPr>
              <a:t>44081.44841060</a:t>
            </a:r>
            <a:r>
              <a:rPr lang="en-US" dirty="0"/>
              <a:t>,</a:t>
            </a:r>
          </a:p>
          <a:p>
            <a:pPr marL="0" indent="0">
              <a:buNone/>
            </a:pPr>
            <a:r>
              <a:rPr lang="en-US" dirty="0"/>
              <a:t>            “</a:t>
            </a:r>
            <a:r>
              <a:rPr lang="en-US" dirty="0" err="1"/>
              <a:t>CoinAlloc</a:t>
            </a:r>
            <a:r>
              <a:rPr lang="en-US" dirty="0"/>
              <a:t>”: </a:t>
            </a:r>
            <a:r>
              <a:rPr lang="en-US" dirty="0">
                <a:solidFill>
                  <a:schemeClr val="accent1"/>
                </a:solidFill>
              </a:rPr>
              <a:t>44081.44841060</a:t>
            </a:r>
            <a:r>
              <a:rPr lang="en-US" dirty="0"/>
              <a:t>,</a:t>
            </a:r>
          </a:p>
          <a:p>
            <a:pPr marL="0" indent="0">
              <a:buNone/>
            </a:pPr>
            <a:r>
              <a:rPr lang="en-US" dirty="0"/>
              <a:t>            “</a:t>
            </a:r>
            <a:r>
              <a:rPr lang="en-US" dirty="0" err="1"/>
              <a:t>InitialBaseAlloc</a:t>
            </a:r>
            <a:r>
              <a:rPr lang="en-US" dirty="0"/>
              <a:t>”: </a:t>
            </a:r>
            <a:r>
              <a:rPr lang="en-US" dirty="0">
                <a:solidFill>
                  <a:srgbClr val="FF0000"/>
                </a:solidFill>
              </a:rPr>
              <a:t>0.25</a:t>
            </a:r>
            <a:r>
              <a:rPr lang="en-US" dirty="0"/>
              <a:t>,</a:t>
            </a:r>
          </a:p>
          <a:p>
            <a:pPr marL="0" indent="0">
              <a:buNone/>
            </a:pPr>
            <a:r>
              <a:rPr lang="en-US" dirty="0"/>
              <a:t>            “</a:t>
            </a:r>
            <a:r>
              <a:rPr lang="en-US" dirty="0" err="1"/>
              <a:t>BaseAlloc</a:t>
            </a:r>
            <a:r>
              <a:rPr lang="en-US" dirty="0"/>
              <a:t>”: </a:t>
            </a:r>
            <a:r>
              <a:rPr lang="en-US" dirty="0">
                <a:solidFill>
                  <a:srgbClr val="FF0000"/>
                </a:solidFill>
              </a:rPr>
              <a:t>0.25</a:t>
            </a:r>
            <a:r>
              <a:rPr lang="en-US" dirty="0"/>
              <a:t>,</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163824" y="1399180"/>
            <a:ext cx="6790944" cy="1077218"/>
          </a:xfrm>
          <a:prstGeom prst="rect">
            <a:avLst/>
          </a:prstGeom>
          <a:noFill/>
        </p:spPr>
        <p:txBody>
          <a:bodyPr wrap="square" rtlCol="0">
            <a:spAutoFit/>
          </a:bodyPr>
          <a:lstStyle/>
          <a:p>
            <a:r>
              <a:rPr lang="en-US" sz="3200" dirty="0"/>
              <a:t>Update Allocations And Prices</a:t>
            </a:r>
          </a:p>
          <a:p>
            <a:endParaRPr lang="en-US" sz="1600" dirty="0">
              <a:solidFill>
                <a:srgbClr val="FF0000"/>
              </a:solidFill>
            </a:endParaRPr>
          </a:p>
          <a:p>
            <a:r>
              <a:rPr lang="en-US" sz="1600" dirty="0" err="1">
                <a:solidFill>
                  <a:srgbClr val="FF0000"/>
                </a:solidFill>
              </a:rPr>
              <a:t>InitialBaseAlloc</a:t>
            </a:r>
            <a:r>
              <a:rPr lang="en-US" sz="1600" dirty="0">
                <a:solidFill>
                  <a:srgbClr val="FF0000"/>
                </a:solidFill>
              </a:rPr>
              <a:t> and </a:t>
            </a:r>
            <a:r>
              <a:rPr lang="en-US" sz="1600" dirty="0" err="1">
                <a:solidFill>
                  <a:srgbClr val="FF0000"/>
                </a:solidFill>
              </a:rPr>
              <a:t>BaseAlloc</a:t>
            </a:r>
            <a:r>
              <a:rPr lang="en-US" sz="1600" dirty="0">
                <a:solidFill>
                  <a:srgbClr val="FF0000"/>
                </a:solidFill>
              </a:rPr>
              <a:t> are set to ½ Investment/Risk, here its 0.25 BTC</a:t>
            </a:r>
          </a:p>
        </p:txBody>
      </p:sp>
      <p:pic>
        <p:nvPicPr>
          <p:cNvPr id="5" name="Picture 4">
            <a:extLst>
              <a:ext uri="{FF2B5EF4-FFF2-40B4-BE49-F238E27FC236}">
                <a16:creationId xmlns:a16="http://schemas.microsoft.com/office/drawing/2014/main" id="{F4DC4997-193D-48A6-9A81-AF34F89FBC96}"/>
              </a:ext>
            </a:extLst>
          </p:cNvPr>
          <p:cNvPicPr>
            <a:picLocks noChangeAspect="1"/>
          </p:cNvPicPr>
          <p:nvPr/>
        </p:nvPicPr>
        <p:blipFill>
          <a:blip r:embed="rId2"/>
          <a:stretch>
            <a:fillRect/>
          </a:stretch>
        </p:blipFill>
        <p:spPr>
          <a:xfrm>
            <a:off x="5302692" y="2613970"/>
            <a:ext cx="4851578" cy="3683329"/>
          </a:xfrm>
          <a:prstGeom prst="rect">
            <a:avLst/>
          </a:prstGeom>
        </p:spPr>
      </p:pic>
      <p:sp>
        <p:nvSpPr>
          <p:cNvPr id="8" name="Rectangle 7">
            <a:extLst>
              <a:ext uri="{FF2B5EF4-FFF2-40B4-BE49-F238E27FC236}">
                <a16:creationId xmlns:a16="http://schemas.microsoft.com/office/drawing/2014/main" id="{A4951708-84A4-439D-8E10-E38EF9E36FD6}"/>
              </a:ext>
            </a:extLst>
          </p:cNvPr>
          <p:cNvSpPr/>
          <p:nvPr/>
        </p:nvSpPr>
        <p:spPr>
          <a:xfrm>
            <a:off x="5108448" y="4001294"/>
            <a:ext cx="3462528" cy="274320"/>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Tree>
    <p:extLst>
      <p:ext uri="{BB962C8B-B14F-4D97-AF65-F5344CB8AC3E}">
        <p14:creationId xmlns:p14="http://schemas.microsoft.com/office/powerpoint/2010/main" val="642638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3462528" cy="4351338"/>
          </a:xfrm>
        </p:spPr>
        <p:txBody>
          <a:bodyPr>
            <a:normAutofit fontScale="475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a:t>
            </a:r>
            <a:r>
              <a:rPr lang="en-US" dirty="0">
                <a:solidFill>
                  <a:schemeClr val="accent1"/>
                </a:solidFill>
              </a:rPr>
              <a:t>44081.44841060</a:t>
            </a:r>
            <a:r>
              <a:rPr lang="en-US" dirty="0"/>
              <a:t>,</a:t>
            </a:r>
          </a:p>
          <a:p>
            <a:pPr marL="0" indent="0">
              <a:buNone/>
            </a:pPr>
            <a:r>
              <a:rPr lang="en-US" dirty="0"/>
              <a:t>            “</a:t>
            </a:r>
            <a:r>
              <a:rPr lang="en-US" dirty="0" err="1"/>
              <a:t>CoinAlloc</a:t>
            </a:r>
            <a:r>
              <a:rPr lang="en-US" dirty="0"/>
              <a:t>”: </a:t>
            </a:r>
            <a:r>
              <a:rPr lang="en-US" dirty="0">
                <a:solidFill>
                  <a:schemeClr val="accent1"/>
                </a:solidFill>
              </a:rPr>
              <a:t>44081.44841060</a:t>
            </a:r>
            <a:r>
              <a:rPr lang="en-US" dirty="0"/>
              <a:t>,</a:t>
            </a:r>
          </a:p>
          <a:p>
            <a:pPr marL="0" indent="0">
              <a:buNone/>
            </a:pPr>
            <a:r>
              <a:rPr lang="en-US" dirty="0"/>
              <a:t>            “</a:t>
            </a:r>
            <a:r>
              <a:rPr lang="en-US" dirty="0" err="1"/>
              <a:t>InitialBaseAlloc</a:t>
            </a:r>
            <a:r>
              <a:rPr lang="en-US" dirty="0"/>
              <a:t>”: </a:t>
            </a:r>
            <a:r>
              <a:rPr lang="en-US" dirty="0">
                <a:solidFill>
                  <a:schemeClr val="accent1"/>
                </a:solidFill>
              </a:rPr>
              <a:t>0.25</a:t>
            </a:r>
            <a:r>
              <a:rPr lang="en-US" dirty="0"/>
              <a:t>,</a:t>
            </a:r>
          </a:p>
          <a:p>
            <a:pPr marL="0" indent="0">
              <a:buNone/>
            </a:pPr>
            <a:r>
              <a:rPr lang="en-US" dirty="0"/>
              <a:t>            “</a:t>
            </a:r>
            <a:r>
              <a:rPr lang="en-US" dirty="0" err="1"/>
              <a:t>BaseAlloc</a:t>
            </a:r>
            <a:r>
              <a:rPr lang="en-US" dirty="0"/>
              <a:t>”: </a:t>
            </a:r>
            <a:r>
              <a:rPr lang="en-US" dirty="0">
                <a:solidFill>
                  <a:schemeClr val="accent1"/>
                </a:solidFill>
              </a:rPr>
              <a:t>0.25</a:t>
            </a:r>
            <a:r>
              <a:rPr lang="en-US" dirty="0"/>
              <a:t>,</a:t>
            </a:r>
          </a:p>
          <a:p>
            <a:pPr marL="0" indent="0">
              <a:buNone/>
            </a:pPr>
            <a:r>
              <a:rPr lang="en-US" dirty="0"/>
              <a:t>            “FTP”: </a:t>
            </a:r>
            <a:r>
              <a:rPr lang="en-US" dirty="0">
                <a:solidFill>
                  <a:srgbClr val="FF0000"/>
                </a:solidFill>
              </a:rPr>
              <a:t>0.00000566</a:t>
            </a:r>
            <a:r>
              <a:rPr lang="en-US" dirty="0"/>
              <a:t>,</a:t>
            </a:r>
          </a:p>
          <a:p>
            <a:pPr marL="0" indent="0">
              <a:buNone/>
            </a:pPr>
            <a:r>
              <a:rPr lang="en-US" dirty="0"/>
              <a:t>            “LTP”: </a:t>
            </a:r>
            <a:r>
              <a:rPr lang="en-US" dirty="0">
                <a:solidFill>
                  <a:srgbClr val="FF0000"/>
                </a:solidFill>
              </a:rPr>
              <a:t>0.00000566</a:t>
            </a:r>
            <a:r>
              <a:rPr lang="en-US" dirty="0"/>
              <a:t>,</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163824" y="1399180"/>
            <a:ext cx="5955792" cy="1323439"/>
          </a:xfrm>
          <a:prstGeom prst="rect">
            <a:avLst/>
          </a:prstGeom>
          <a:noFill/>
        </p:spPr>
        <p:txBody>
          <a:bodyPr wrap="square" rtlCol="0">
            <a:spAutoFit/>
          </a:bodyPr>
          <a:lstStyle/>
          <a:p>
            <a:r>
              <a:rPr lang="en-US" sz="3200" dirty="0"/>
              <a:t>Update Allocations And Prices</a:t>
            </a:r>
          </a:p>
          <a:p>
            <a:endParaRPr lang="en-US" sz="1600" dirty="0">
              <a:solidFill>
                <a:srgbClr val="FF0000"/>
              </a:solidFill>
            </a:endParaRPr>
          </a:p>
          <a:p>
            <a:r>
              <a:rPr lang="en-US" sz="1600" dirty="0">
                <a:solidFill>
                  <a:srgbClr val="FF0000"/>
                </a:solidFill>
              </a:rPr>
              <a:t>First Trade Price (“FTP”) and Last Trade Price (“LTP”) are set to the price you bought the coin at, here it’s 0.00000566</a:t>
            </a:r>
          </a:p>
        </p:txBody>
      </p:sp>
      <p:pic>
        <p:nvPicPr>
          <p:cNvPr id="5" name="Picture 4">
            <a:extLst>
              <a:ext uri="{FF2B5EF4-FFF2-40B4-BE49-F238E27FC236}">
                <a16:creationId xmlns:a16="http://schemas.microsoft.com/office/drawing/2014/main" id="{F4DC4997-193D-48A6-9A81-AF34F89FBC96}"/>
              </a:ext>
            </a:extLst>
          </p:cNvPr>
          <p:cNvPicPr>
            <a:picLocks noChangeAspect="1"/>
          </p:cNvPicPr>
          <p:nvPr/>
        </p:nvPicPr>
        <p:blipFill>
          <a:blip r:embed="rId2"/>
          <a:stretch>
            <a:fillRect/>
          </a:stretch>
        </p:blipFill>
        <p:spPr>
          <a:xfrm>
            <a:off x="5247828" y="2722619"/>
            <a:ext cx="4851578" cy="3683329"/>
          </a:xfrm>
          <a:prstGeom prst="rect">
            <a:avLst/>
          </a:prstGeom>
        </p:spPr>
      </p:pic>
      <p:sp>
        <p:nvSpPr>
          <p:cNvPr id="7" name="Rectangle 6">
            <a:extLst>
              <a:ext uri="{FF2B5EF4-FFF2-40B4-BE49-F238E27FC236}">
                <a16:creationId xmlns:a16="http://schemas.microsoft.com/office/drawing/2014/main" id="{1B1BDBB8-5B2B-45DB-B154-E6033B6ED22E}"/>
              </a:ext>
            </a:extLst>
          </p:cNvPr>
          <p:cNvSpPr/>
          <p:nvPr/>
        </p:nvSpPr>
        <p:spPr>
          <a:xfrm>
            <a:off x="5090160" y="3291840"/>
            <a:ext cx="3462528" cy="274320"/>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Tree>
    <p:extLst>
      <p:ext uri="{BB962C8B-B14F-4D97-AF65-F5344CB8AC3E}">
        <p14:creationId xmlns:p14="http://schemas.microsoft.com/office/powerpoint/2010/main" val="782889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3462528" cy="4351338"/>
          </a:xfrm>
        </p:spPr>
        <p:txBody>
          <a:bodyPr>
            <a:normAutofit fontScale="475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a:t>
            </a:r>
            <a:r>
              <a:rPr lang="en-US" dirty="0">
                <a:solidFill>
                  <a:schemeClr val="accent1"/>
                </a:solidFill>
              </a:rPr>
              <a:t>44081.44841060</a:t>
            </a:r>
            <a:r>
              <a:rPr lang="en-US" dirty="0"/>
              <a:t>,</a:t>
            </a:r>
          </a:p>
          <a:p>
            <a:pPr marL="0" indent="0">
              <a:buNone/>
            </a:pPr>
            <a:r>
              <a:rPr lang="en-US" dirty="0"/>
              <a:t>            “</a:t>
            </a:r>
            <a:r>
              <a:rPr lang="en-US" dirty="0" err="1"/>
              <a:t>CoinAlloc</a:t>
            </a:r>
            <a:r>
              <a:rPr lang="en-US" dirty="0"/>
              <a:t>”: </a:t>
            </a:r>
            <a:r>
              <a:rPr lang="en-US" dirty="0">
                <a:solidFill>
                  <a:schemeClr val="accent1"/>
                </a:solidFill>
              </a:rPr>
              <a:t>44081.44841060</a:t>
            </a:r>
            <a:r>
              <a:rPr lang="en-US" dirty="0"/>
              <a:t>,</a:t>
            </a:r>
          </a:p>
          <a:p>
            <a:pPr marL="0" indent="0">
              <a:buNone/>
            </a:pPr>
            <a:r>
              <a:rPr lang="en-US" dirty="0"/>
              <a:t>            “</a:t>
            </a:r>
            <a:r>
              <a:rPr lang="en-US" dirty="0" err="1"/>
              <a:t>InitialBaseAlloc</a:t>
            </a:r>
            <a:r>
              <a:rPr lang="en-US" dirty="0"/>
              <a:t>”: </a:t>
            </a:r>
            <a:r>
              <a:rPr lang="en-US" dirty="0">
                <a:solidFill>
                  <a:schemeClr val="accent1"/>
                </a:solidFill>
              </a:rPr>
              <a:t>0.25</a:t>
            </a:r>
            <a:r>
              <a:rPr lang="en-US" dirty="0"/>
              <a:t>,</a:t>
            </a:r>
          </a:p>
          <a:p>
            <a:pPr marL="0" indent="0">
              <a:buNone/>
            </a:pPr>
            <a:r>
              <a:rPr lang="en-US" dirty="0"/>
              <a:t>            “</a:t>
            </a:r>
            <a:r>
              <a:rPr lang="en-US" dirty="0" err="1"/>
              <a:t>BaseAlloc</a:t>
            </a:r>
            <a:r>
              <a:rPr lang="en-US" dirty="0"/>
              <a:t>”: </a:t>
            </a:r>
            <a:r>
              <a:rPr lang="en-US" dirty="0">
                <a:solidFill>
                  <a:schemeClr val="accent1"/>
                </a:solidFill>
              </a:rPr>
              <a:t>0.25</a:t>
            </a:r>
            <a:r>
              <a:rPr lang="en-US" dirty="0"/>
              <a:t>,</a:t>
            </a:r>
          </a:p>
          <a:p>
            <a:pPr marL="0" indent="0">
              <a:buNone/>
            </a:pPr>
            <a:r>
              <a:rPr lang="en-US" dirty="0"/>
              <a:t>            “FTP”: </a:t>
            </a:r>
            <a:r>
              <a:rPr lang="en-US" dirty="0">
                <a:solidFill>
                  <a:schemeClr val="accent1"/>
                </a:solidFill>
              </a:rPr>
              <a:t>0.00000566</a:t>
            </a:r>
            <a:r>
              <a:rPr lang="en-US" dirty="0"/>
              <a:t>,</a:t>
            </a:r>
          </a:p>
          <a:p>
            <a:pPr marL="0" indent="0">
              <a:buNone/>
            </a:pPr>
            <a:r>
              <a:rPr lang="en-US" dirty="0"/>
              <a:t>            “LTP”: </a:t>
            </a:r>
            <a:r>
              <a:rPr lang="en-US" dirty="0">
                <a:solidFill>
                  <a:schemeClr val="accent1"/>
                </a:solidFill>
              </a:rPr>
              <a:t>0.00000566</a:t>
            </a:r>
            <a:r>
              <a:rPr lang="en-US" dirty="0"/>
              <a:t>,</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6" name="TextBox 5">
            <a:extLst>
              <a:ext uri="{FF2B5EF4-FFF2-40B4-BE49-F238E27FC236}">
                <a16:creationId xmlns:a16="http://schemas.microsoft.com/office/drawing/2014/main" id="{4619DF30-FEC6-438B-B3F9-A6AF26B49258}"/>
              </a:ext>
            </a:extLst>
          </p:cNvPr>
          <p:cNvSpPr txBox="1"/>
          <p:nvPr/>
        </p:nvSpPr>
        <p:spPr>
          <a:xfrm>
            <a:off x="4300728" y="1524000"/>
            <a:ext cx="7421880" cy="4370427"/>
          </a:xfrm>
          <a:prstGeom prst="rect">
            <a:avLst/>
          </a:prstGeom>
          <a:noFill/>
        </p:spPr>
        <p:txBody>
          <a:bodyPr wrap="square" rtlCol="0">
            <a:spAutoFit/>
          </a:bodyPr>
          <a:lstStyle/>
          <a:p>
            <a:r>
              <a:rPr lang="en-US" dirty="0" err="1"/>
              <a:t>InitialCoinAlloc</a:t>
            </a:r>
            <a:r>
              <a:rPr lang="en-US" dirty="0"/>
              <a:t>, </a:t>
            </a:r>
            <a:r>
              <a:rPr lang="en-US" dirty="0" err="1"/>
              <a:t>InitialBaseAlloc</a:t>
            </a:r>
            <a:r>
              <a:rPr lang="en-US" dirty="0"/>
              <a:t>, and FTP never change</a:t>
            </a:r>
          </a:p>
          <a:p>
            <a:endParaRPr lang="en-US" dirty="0"/>
          </a:p>
          <a:p>
            <a:r>
              <a:rPr lang="en-US" dirty="0" err="1"/>
              <a:t>CoinAlloc</a:t>
            </a:r>
            <a:r>
              <a:rPr lang="en-US" dirty="0"/>
              <a:t>, </a:t>
            </a:r>
            <a:r>
              <a:rPr lang="en-US" dirty="0" err="1"/>
              <a:t>BaseAlloc</a:t>
            </a:r>
            <a:r>
              <a:rPr lang="en-US" dirty="0"/>
              <a:t>, LTP, and </a:t>
            </a:r>
            <a:r>
              <a:rPr lang="en-US" dirty="0" err="1"/>
              <a:t>TradeCount</a:t>
            </a:r>
            <a:r>
              <a:rPr lang="en-US" dirty="0"/>
              <a:t> are updated after every trade</a:t>
            </a:r>
          </a:p>
          <a:p>
            <a:endParaRPr lang="en-US" dirty="0"/>
          </a:p>
          <a:p>
            <a:r>
              <a:rPr lang="en-US" dirty="0"/>
              <a:t>These numbers are compared against each other for account growth reporting purposes</a:t>
            </a:r>
          </a:p>
          <a:p>
            <a:endParaRPr lang="en-US" dirty="0"/>
          </a:p>
          <a:p>
            <a:r>
              <a:rPr lang="en-US" dirty="0"/>
              <a:t>Next, Add More Markets.  </a:t>
            </a:r>
          </a:p>
          <a:p>
            <a:endParaRPr lang="en-US" dirty="0"/>
          </a:p>
          <a:p>
            <a:r>
              <a:rPr lang="en-US" dirty="0"/>
              <a:t>Notice the pattern:</a:t>
            </a:r>
            <a:br>
              <a:rPr lang="en-US" dirty="0"/>
            </a:br>
            <a:br>
              <a:rPr lang="en-US" dirty="0"/>
            </a:br>
            <a:r>
              <a:rPr lang="en-US" sz="1000" dirty="0"/>
              <a:t>{</a:t>
            </a:r>
          </a:p>
          <a:p>
            <a:r>
              <a:rPr lang="en-US" sz="1000" dirty="0"/>
              <a:t>  "Markets":</a:t>
            </a:r>
          </a:p>
          <a:p>
            <a:r>
              <a:rPr lang="en-US" sz="1000" dirty="0"/>
              <a:t>  [</a:t>
            </a:r>
          </a:p>
          <a:p>
            <a:r>
              <a:rPr lang="en-US" sz="1000" dirty="0"/>
              <a:t>    {"Name": "BTC_USDT"</a:t>
            </a:r>
            <a:r>
              <a:rPr lang="en-US" sz="1000" b="1" dirty="0">
                <a:solidFill>
                  <a:srgbClr val="FF0000"/>
                </a:solidFill>
              </a:rPr>
              <a:t>,</a:t>
            </a:r>
            <a:r>
              <a:rPr lang="en-US" sz="1000" dirty="0"/>
              <a:t> "</a:t>
            </a:r>
            <a:r>
              <a:rPr lang="en-US" sz="1000" dirty="0" err="1"/>
              <a:t>InitialCoinAlloc</a:t>
            </a:r>
            <a:r>
              <a:rPr lang="en-US" sz="1000" dirty="0"/>
              <a:t>": 0</a:t>
            </a:r>
            <a:r>
              <a:rPr lang="en-US" sz="1000" b="1" dirty="0">
                <a:solidFill>
                  <a:srgbClr val="FF0000"/>
                </a:solidFill>
              </a:rPr>
              <a:t>,</a:t>
            </a:r>
            <a:r>
              <a:rPr lang="en-US" sz="1000" dirty="0"/>
              <a:t> "</a:t>
            </a:r>
            <a:r>
              <a:rPr lang="en-US" sz="1000" dirty="0" err="1"/>
              <a:t>CoinAlloc</a:t>
            </a:r>
            <a:r>
              <a:rPr lang="en-US" sz="1000" dirty="0"/>
              <a:t>": 0</a:t>
            </a:r>
            <a:r>
              <a:rPr lang="en-US" sz="1000" b="1" dirty="0">
                <a:solidFill>
                  <a:srgbClr val="FF0000"/>
                </a:solidFill>
              </a:rPr>
              <a:t>,</a:t>
            </a:r>
            <a:r>
              <a:rPr lang="en-US" sz="1000" dirty="0"/>
              <a:t> "</a:t>
            </a:r>
            <a:r>
              <a:rPr lang="en-US" sz="1000" dirty="0" err="1"/>
              <a:t>InitialBaseAlloc</a:t>
            </a:r>
            <a:r>
              <a:rPr lang="en-US" sz="1000" dirty="0"/>
              <a:t>": 0</a:t>
            </a:r>
            <a:r>
              <a:rPr lang="en-US" sz="1000" b="1" dirty="0">
                <a:solidFill>
                  <a:srgbClr val="FF0000"/>
                </a:solidFill>
              </a:rPr>
              <a:t>,</a:t>
            </a:r>
            <a:r>
              <a:rPr lang="en-US" sz="1000" dirty="0"/>
              <a:t> "</a:t>
            </a:r>
            <a:r>
              <a:rPr lang="en-US" sz="1000" dirty="0" err="1"/>
              <a:t>BaseAlloc</a:t>
            </a:r>
            <a:r>
              <a:rPr lang="en-US" sz="1000" dirty="0"/>
              <a:t>": 0</a:t>
            </a:r>
            <a:r>
              <a:rPr lang="en-US" sz="1000" b="1" dirty="0">
                <a:solidFill>
                  <a:srgbClr val="FF0000"/>
                </a:solidFill>
              </a:rPr>
              <a:t>,</a:t>
            </a:r>
            <a:r>
              <a:rPr lang="en-US" sz="1000" dirty="0"/>
              <a:t> "FTP": 0</a:t>
            </a:r>
            <a:r>
              <a:rPr lang="en-US" sz="1000" b="1" dirty="0">
                <a:solidFill>
                  <a:srgbClr val="FF0000"/>
                </a:solidFill>
              </a:rPr>
              <a:t>,</a:t>
            </a:r>
            <a:r>
              <a:rPr lang="en-US" sz="1000" dirty="0"/>
              <a:t> "LTP": 0</a:t>
            </a:r>
            <a:r>
              <a:rPr lang="en-US" sz="1000" b="1" dirty="0">
                <a:solidFill>
                  <a:srgbClr val="FF0000"/>
                </a:solidFill>
              </a:rPr>
              <a:t>,</a:t>
            </a:r>
            <a:r>
              <a:rPr lang="en-US" sz="1000" dirty="0"/>
              <a:t> "</a:t>
            </a:r>
            <a:r>
              <a:rPr lang="en-US" sz="1000" dirty="0" err="1"/>
              <a:t>TradeCount</a:t>
            </a:r>
            <a:r>
              <a:rPr lang="en-US" sz="1000" dirty="0"/>
              <a:t>": 0}</a:t>
            </a:r>
            <a:r>
              <a:rPr lang="en-US" sz="1000" b="1" dirty="0">
                <a:solidFill>
                  <a:srgbClr val="FF0000"/>
                </a:solidFill>
              </a:rPr>
              <a:t>,</a:t>
            </a:r>
          </a:p>
          <a:p>
            <a:r>
              <a:rPr lang="en-US" sz="1000" dirty="0"/>
              <a:t>    {"Name": "ETN_USDT"</a:t>
            </a:r>
            <a:r>
              <a:rPr lang="en-US" sz="1000" b="1" dirty="0">
                <a:solidFill>
                  <a:srgbClr val="FF0000"/>
                </a:solidFill>
              </a:rPr>
              <a:t>,</a:t>
            </a:r>
            <a:r>
              <a:rPr lang="en-US" sz="1000" dirty="0"/>
              <a:t> "</a:t>
            </a:r>
            <a:r>
              <a:rPr lang="en-US" sz="1000" dirty="0" err="1"/>
              <a:t>InitialCoinAlloc</a:t>
            </a:r>
            <a:r>
              <a:rPr lang="en-US" sz="1000" dirty="0"/>
              <a:t>": 0</a:t>
            </a:r>
            <a:r>
              <a:rPr lang="en-US" sz="1000" b="1" dirty="0">
                <a:solidFill>
                  <a:srgbClr val="FF0000"/>
                </a:solidFill>
              </a:rPr>
              <a:t>,</a:t>
            </a:r>
            <a:r>
              <a:rPr lang="en-US" sz="1000" dirty="0"/>
              <a:t> "</a:t>
            </a:r>
            <a:r>
              <a:rPr lang="en-US" sz="1000" dirty="0" err="1"/>
              <a:t>CoinAlloc</a:t>
            </a:r>
            <a:r>
              <a:rPr lang="en-US" sz="1000" dirty="0"/>
              <a:t>": 0</a:t>
            </a:r>
            <a:r>
              <a:rPr lang="en-US" sz="1000" b="1" dirty="0">
                <a:solidFill>
                  <a:srgbClr val="FF0000"/>
                </a:solidFill>
              </a:rPr>
              <a:t>,</a:t>
            </a:r>
            <a:r>
              <a:rPr lang="en-US" sz="1000" dirty="0"/>
              <a:t> "</a:t>
            </a:r>
            <a:r>
              <a:rPr lang="en-US" sz="1000" dirty="0" err="1"/>
              <a:t>InitialBaseAlloc</a:t>
            </a:r>
            <a:r>
              <a:rPr lang="en-US" sz="1000" dirty="0"/>
              <a:t>": 0</a:t>
            </a:r>
            <a:r>
              <a:rPr lang="en-US" sz="1000" b="1" dirty="0">
                <a:solidFill>
                  <a:srgbClr val="FF0000"/>
                </a:solidFill>
              </a:rPr>
              <a:t>,</a:t>
            </a:r>
            <a:r>
              <a:rPr lang="en-US" sz="1000" dirty="0"/>
              <a:t> "</a:t>
            </a:r>
            <a:r>
              <a:rPr lang="en-US" sz="1000" dirty="0" err="1"/>
              <a:t>BaseAlloc</a:t>
            </a:r>
            <a:r>
              <a:rPr lang="en-US" sz="1000" dirty="0"/>
              <a:t>": 0</a:t>
            </a:r>
            <a:r>
              <a:rPr lang="en-US" sz="1000" b="1" dirty="0">
                <a:solidFill>
                  <a:srgbClr val="FF0000"/>
                </a:solidFill>
              </a:rPr>
              <a:t>,</a:t>
            </a:r>
            <a:r>
              <a:rPr lang="en-US" sz="1000" dirty="0"/>
              <a:t> "FTP": 0</a:t>
            </a:r>
            <a:r>
              <a:rPr lang="en-US" sz="1000" b="1" dirty="0">
                <a:solidFill>
                  <a:srgbClr val="FF0000"/>
                </a:solidFill>
              </a:rPr>
              <a:t>,</a:t>
            </a:r>
            <a:r>
              <a:rPr lang="en-US" sz="1000" dirty="0"/>
              <a:t> "LTP": 0</a:t>
            </a:r>
            <a:r>
              <a:rPr lang="en-US" sz="1000" b="1" dirty="0">
                <a:solidFill>
                  <a:srgbClr val="FF0000"/>
                </a:solidFill>
              </a:rPr>
              <a:t>,</a:t>
            </a:r>
            <a:r>
              <a:rPr lang="en-US" sz="1000" dirty="0"/>
              <a:t> "</a:t>
            </a:r>
            <a:r>
              <a:rPr lang="en-US" sz="1000" dirty="0" err="1"/>
              <a:t>TradeCount</a:t>
            </a:r>
            <a:r>
              <a:rPr lang="en-US" sz="1000" dirty="0"/>
              <a:t>": 0}</a:t>
            </a:r>
            <a:r>
              <a:rPr lang="en-US" sz="1000" b="1" dirty="0">
                <a:solidFill>
                  <a:srgbClr val="FF0000"/>
                </a:solidFill>
              </a:rPr>
              <a:t>,</a:t>
            </a:r>
            <a:endParaRPr lang="en-US" sz="1000" dirty="0"/>
          </a:p>
          <a:p>
            <a:r>
              <a:rPr lang="en-US" sz="1000" dirty="0"/>
              <a:t>    {"Name": "ETH_USDT"</a:t>
            </a:r>
            <a:r>
              <a:rPr lang="en-US" sz="1000" b="1" dirty="0">
                <a:solidFill>
                  <a:srgbClr val="FF0000"/>
                </a:solidFill>
              </a:rPr>
              <a:t>,</a:t>
            </a:r>
            <a:r>
              <a:rPr lang="en-US" sz="1000" dirty="0"/>
              <a:t> "</a:t>
            </a:r>
            <a:r>
              <a:rPr lang="en-US" sz="1000" dirty="0" err="1"/>
              <a:t>InitialCoinAlloc</a:t>
            </a:r>
            <a:r>
              <a:rPr lang="en-US" sz="1000" dirty="0"/>
              <a:t>": 0</a:t>
            </a:r>
            <a:r>
              <a:rPr lang="en-US" sz="1000" b="1" dirty="0">
                <a:solidFill>
                  <a:srgbClr val="FF0000"/>
                </a:solidFill>
              </a:rPr>
              <a:t>,</a:t>
            </a:r>
            <a:r>
              <a:rPr lang="en-US" sz="1000" dirty="0"/>
              <a:t> "</a:t>
            </a:r>
            <a:r>
              <a:rPr lang="en-US" sz="1000" dirty="0" err="1"/>
              <a:t>CoinAlloc</a:t>
            </a:r>
            <a:r>
              <a:rPr lang="en-US" sz="1000" dirty="0"/>
              <a:t>": 0</a:t>
            </a:r>
            <a:r>
              <a:rPr lang="en-US" sz="1000" b="1" dirty="0">
                <a:solidFill>
                  <a:srgbClr val="FF0000"/>
                </a:solidFill>
              </a:rPr>
              <a:t>,</a:t>
            </a:r>
            <a:r>
              <a:rPr lang="en-US" sz="1000" dirty="0"/>
              <a:t> "</a:t>
            </a:r>
            <a:r>
              <a:rPr lang="en-US" sz="1000" dirty="0" err="1"/>
              <a:t>InitialBaseAlloc</a:t>
            </a:r>
            <a:r>
              <a:rPr lang="en-US" sz="1000" dirty="0"/>
              <a:t>": 0</a:t>
            </a:r>
            <a:r>
              <a:rPr lang="en-US" sz="1000" b="1" dirty="0">
                <a:solidFill>
                  <a:srgbClr val="FF0000"/>
                </a:solidFill>
              </a:rPr>
              <a:t>,</a:t>
            </a:r>
            <a:r>
              <a:rPr lang="en-US" sz="1000" dirty="0"/>
              <a:t> "</a:t>
            </a:r>
            <a:r>
              <a:rPr lang="en-US" sz="1000" dirty="0" err="1"/>
              <a:t>BaseAlloc</a:t>
            </a:r>
            <a:r>
              <a:rPr lang="en-US" sz="1000" dirty="0"/>
              <a:t>": 0</a:t>
            </a:r>
            <a:r>
              <a:rPr lang="en-US" sz="1000" b="1" dirty="0">
                <a:solidFill>
                  <a:srgbClr val="FF0000"/>
                </a:solidFill>
              </a:rPr>
              <a:t>,</a:t>
            </a:r>
            <a:r>
              <a:rPr lang="en-US" sz="1000" dirty="0"/>
              <a:t> "FTP": 0</a:t>
            </a:r>
            <a:r>
              <a:rPr lang="en-US" sz="1000" b="1" dirty="0">
                <a:solidFill>
                  <a:srgbClr val="FF0000"/>
                </a:solidFill>
              </a:rPr>
              <a:t>,</a:t>
            </a:r>
            <a:r>
              <a:rPr lang="en-US" sz="1000" dirty="0"/>
              <a:t> "LTP": 0</a:t>
            </a:r>
            <a:r>
              <a:rPr lang="en-US" sz="1000" b="1" dirty="0">
                <a:solidFill>
                  <a:srgbClr val="FF0000"/>
                </a:solidFill>
              </a:rPr>
              <a:t>,</a:t>
            </a:r>
            <a:r>
              <a:rPr lang="en-US" sz="1000" dirty="0"/>
              <a:t> "</a:t>
            </a:r>
            <a:r>
              <a:rPr lang="en-US" sz="1000" dirty="0" err="1"/>
              <a:t>TradeCount</a:t>
            </a:r>
            <a:r>
              <a:rPr lang="en-US" sz="1000" dirty="0"/>
              <a:t>": 0}</a:t>
            </a:r>
          </a:p>
          <a:p>
            <a:r>
              <a:rPr lang="en-US" sz="1000" dirty="0"/>
              <a:t>  ]</a:t>
            </a:r>
          </a:p>
          <a:p>
            <a:r>
              <a:rPr lang="en-US" sz="1000" dirty="0"/>
              <a:t>}</a:t>
            </a:r>
          </a:p>
        </p:txBody>
      </p:sp>
    </p:spTree>
    <p:extLst>
      <p:ext uri="{BB962C8B-B14F-4D97-AF65-F5344CB8AC3E}">
        <p14:creationId xmlns:p14="http://schemas.microsoft.com/office/powerpoint/2010/main" val="4117091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6" name="TextBox 5">
            <a:extLst>
              <a:ext uri="{FF2B5EF4-FFF2-40B4-BE49-F238E27FC236}">
                <a16:creationId xmlns:a16="http://schemas.microsoft.com/office/drawing/2014/main" id="{4619DF30-FEC6-438B-B3F9-A6AF26B49258}"/>
              </a:ext>
            </a:extLst>
          </p:cNvPr>
          <p:cNvSpPr txBox="1"/>
          <p:nvPr/>
        </p:nvSpPr>
        <p:spPr>
          <a:xfrm>
            <a:off x="838200" y="1146548"/>
            <a:ext cx="10354056" cy="4955203"/>
          </a:xfrm>
          <a:prstGeom prst="rect">
            <a:avLst/>
          </a:prstGeom>
          <a:noFill/>
        </p:spPr>
        <p:txBody>
          <a:bodyPr wrap="square" rtlCol="0">
            <a:spAutoFit/>
          </a:bodyPr>
          <a:lstStyle/>
          <a:p>
            <a:endParaRPr lang="en-US" dirty="0"/>
          </a:p>
          <a:p>
            <a:r>
              <a:rPr lang="en-US" dirty="0"/>
              <a:t>Notice the pattern:</a:t>
            </a:r>
            <a:br>
              <a:rPr lang="en-US" dirty="0"/>
            </a:br>
            <a:br>
              <a:rPr lang="en-US" dirty="0"/>
            </a:br>
            <a:r>
              <a:rPr lang="en-US" sz="1000" dirty="0"/>
              <a:t>{</a:t>
            </a:r>
          </a:p>
          <a:p>
            <a:r>
              <a:rPr lang="en-US" sz="1000" dirty="0"/>
              <a:t>  "Markets":</a:t>
            </a:r>
          </a:p>
          <a:p>
            <a:r>
              <a:rPr lang="en-US" sz="1000" dirty="0"/>
              <a:t>  [</a:t>
            </a:r>
          </a:p>
          <a:p>
            <a:r>
              <a:rPr lang="en-US" sz="1000" dirty="0"/>
              <a:t>    {"Name": "BTC_USDT"</a:t>
            </a:r>
            <a:r>
              <a:rPr lang="en-US" sz="1000" b="1" dirty="0">
                <a:solidFill>
                  <a:srgbClr val="FF0000"/>
                </a:solidFill>
              </a:rPr>
              <a:t>,</a:t>
            </a:r>
            <a:r>
              <a:rPr lang="en-US" sz="1000" dirty="0"/>
              <a:t> "</a:t>
            </a:r>
            <a:r>
              <a:rPr lang="en-US" sz="1000" dirty="0" err="1"/>
              <a:t>InitialCoinAlloc</a:t>
            </a:r>
            <a:r>
              <a:rPr lang="en-US" sz="1000" dirty="0"/>
              <a:t>": 0</a:t>
            </a:r>
            <a:r>
              <a:rPr lang="en-US" sz="1000" b="1" dirty="0">
                <a:solidFill>
                  <a:srgbClr val="FF0000"/>
                </a:solidFill>
              </a:rPr>
              <a:t>,</a:t>
            </a:r>
            <a:r>
              <a:rPr lang="en-US" sz="1000" dirty="0"/>
              <a:t> "</a:t>
            </a:r>
            <a:r>
              <a:rPr lang="en-US" sz="1000" dirty="0" err="1"/>
              <a:t>CoinAlloc</a:t>
            </a:r>
            <a:r>
              <a:rPr lang="en-US" sz="1000" dirty="0"/>
              <a:t>": 0</a:t>
            </a:r>
            <a:r>
              <a:rPr lang="en-US" sz="1000" b="1" dirty="0">
                <a:solidFill>
                  <a:srgbClr val="FF0000"/>
                </a:solidFill>
              </a:rPr>
              <a:t>,</a:t>
            </a:r>
            <a:r>
              <a:rPr lang="en-US" sz="1000" dirty="0"/>
              <a:t> "</a:t>
            </a:r>
            <a:r>
              <a:rPr lang="en-US" sz="1000" dirty="0" err="1"/>
              <a:t>InitialBaseAlloc</a:t>
            </a:r>
            <a:r>
              <a:rPr lang="en-US" sz="1000" dirty="0"/>
              <a:t>": 0</a:t>
            </a:r>
            <a:r>
              <a:rPr lang="en-US" sz="1000" b="1" dirty="0">
                <a:solidFill>
                  <a:srgbClr val="FF0000"/>
                </a:solidFill>
              </a:rPr>
              <a:t>,</a:t>
            </a:r>
            <a:r>
              <a:rPr lang="en-US" sz="1000" dirty="0"/>
              <a:t> "</a:t>
            </a:r>
            <a:r>
              <a:rPr lang="en-US" sz="1000" dirty="0" err="1"/>
              <a:t>BaseAlloc</a:t>
            </a:r>
            <a:r>
              <a:rPr lang="en-US" sz="1000" dirty="0"/>
              <a:t>": 0</a:t>
            </a:r>
            <a:r>
              <a:rPr lang="en-US" sz="1000" b="1" dirty="0">
                <a:solidFill>
                  <a:srgbClr val="FF0000"/>
                </a:solidFill>
              </a:rPr>
              <a:t>,</a:t>
            </a:r>
            <a:r>
              <a:rPr lang="en-US" sz="1000" dirty="0"/>
              <a:t> "FTP": 0</a:t>
            </a:r>
            <a:r>
              <a:rPr lang="en-US" sz="1000" b="1" dirty="0">
                <a:solidFill>
                  <a:srgbClr val="FF0000"/>
                </a:solidFill>
              </a:rPr>
              <a:t>,</a:t>
            </a:r>
            <a:r>
              <a:rPr lang="en-US" sz="1000" dirty="0"/>
              <a:t> "LTP": 0</a:t>
            </a:r>
            <a:r>
              <a:rPr lang="en-US" sz="1000" b="1" dirty="0">
                <a:solidFill>
                  <a:srgbClr val="FF0000"/>
                </a:solidFill>
              </a:rPr>
              <a:t>,</a:t>
            </a:r>
            <a:r>
              <a:rPr lang="en-US" sz="1000" dirty="0"/>
              <a:t> "</a:t>
            </a:r>
            <a:r>
              <a:rPr lang="en-US" sz="1000" dirty="0" err="1"/>
              <a:t>TradeCount</a:t>
            </a:r>
            <a:r>
              <a:rPr lang="en-US" sz="1000" dirty="0"/>
              <a:t>": 0}</a:t>
            </a:r>
            <a:r>
              <a:rPr lang="en-US" sz="1000" b="1" dirty="0">
                <a:solidFill>
                  <a:srgbClr val="FF0000"/>
                </a:solidFill>
              </a:rPr>
              <a:t>,</a:t>
            </a:r>
          </a:p>
          <a:p>
            <a:r>
              <a:rPr lang="en-US" sz="1000" dirty="0"/>
              <a:t>    {"Name": "ETN_USDT"</a:t>
            </a:r>
            <a:r>
              <a:rPr lang="en-US" sz="1000" b="1" dirty="0">
                <a:solidFill>
                  <a:srgbClr val="FF0000"/>
                </a:solidFill>
              </a:rPr>
              <a:t>,</a:t>
            </a:r>
            <a:r>
              <a:rPr lang="en-US" sz="1000" dirty="0"/>
              <a:t> "</a:t>
            </a:r>
            <a:r>
              <a:rPr lang="en-US" sz="1000" dirty="0" err="1"/>
              <a:t>InitialCoinAlloc</a:t>
            </a:r>
            <a:r>
              <a:rPr lang="en-US" sz="1000" dirty="0"/>
              <a:t>": 0</a:t>
            </a:r>
            <a:r>
              <a:rPr lang="en-US" sz="1000" b="1" dirty="0">
                <a:solidFill>
                  <a:srgbClr val="FF0000"/>
                </a:solidFill>
              </a:rPr>
              <a:t>,</a:t>
            </a:r>
            <a:r>
              <a:rPr lang="en-US" sz="1000" dirty="0"/>
              <a:t> "</a:t>
            </a:r>
            <a:r>
              <a:rPr lang="en-US" sz="1000" dirty="0" err="1"/>
              <a:t>CoinAlloc</a:t>
            </a:r>
            <a:r>
              <a:rPr lang="en-US" sz="1000" dirty="0"/>
              <a:t>": 0</a:t>
            </a:r>
            <a:r>
              <a:rPr lang="en-US" sz="1000" b="1" dirty="0">
                <a:solidFill>
                  <a:srgbClr val="FF0000"/>
                </a:solidFill>
              </a:rPr>
              <a:t>,</a:t>
            </a:r>
            <a:r>
              <a:rPr lang="en-US" sz="1000" dirty="0"/>
              <a:t> "</a:t>
            </a:r>
            <a:r>
              <a:rPr lang="en-US" sz="1000" dirty="0" err="1"/>
              <a:t>InitialBaseAlloc</a:t>
            </a:r>
            <a:r>
              <a:rPr lang="en-US" sz="1000" dirty="0"/>
              <a:t>": 0</a:t>
            </a:r>
            <a:r>
              <a:rPr lang="en-US" sz="1000" b="1" dirty="0">
                <a:solidFill>
                  <a:srgbClr val="FF0000"/>
                </a:solidFill>
              </a:rPr>
              <a:t>,</a:t>
            </a:r>
            <a:r>
              <a:rPr lang="en-US" sz="1000" dirty="0"/>
              <a:t> "</a:t>
            </a:r>
            <a:r>
              <a:rPr lang="en-US" sz="1000" dirty="0" err="1"/>
              <a:t>BaseAlloc</a:t>
            </a:r>
            <a:r>
              <a:rPr lang="en-US" sz="1000" dirty="0"/>
              <a:t>": 0</a:t>
            </a:r>
            <a:r>
              <a:rPr lang="en-US" sz="1000" b="1" dirty="0">
                <a:solidFill>
                  <a:srgbClr val="FF0000"/>
                </a:solidFill>
              </a:rPr>
              <a:t>,</a:t>
            </a:r>
            <a:r>
              <a:rPr lang="en-US" sz="1000" dirty="0"/>
              <a:t> "FTP": 0</a:t>
            </a:r>
            <a:r>
              <a:rPr lang="en-US" sz="1000" b="1" dirty="0">
                <a:solidFill>
                  <a:srgbClr val="FF0000"/>
                </a:solidFill>
              </a:rPr>
              <a:t>,</a:t>
            </a:r>
            <a:r>
              <a:rPr lang="en-US" sz="1000" dirty="0"/>
              <a:t> "LTP": 0</a:t>
            </a:r>
            <a:r>
              <a:rPr lang="en-US" sz="1000" b="1" dirty="0">
                <a:solidFill>
                  <a:srgbClr val="FF0000"/>
                </a:solidFill>
              </a:rPr>
              <a:t>,</a:t>
            </a:r>
            <a:r>
              <a:rPr lang="en-US" sz="1000" dirty="0"/>
              <a:t> "</a:t>
            </a:r>
            <a:r>
              <a:rPr lang="en-US" sz="1000" dirty="0" err="1"/>
              <a:t>TradeCount</a:t>
            </a:r>
            <a:r>
              <a:rPr lang="en-US" sz="1000" dirty="0"/>
              <a:t>": 0}</a:t>
            </a:r>
            <a:r>
              <a:rPr lang="en-US" sz="1000" b="1" dirty="0">
                <a:solidFill>
                  <a:srgbClr val="FF0000"/>
                </a:solidFill>
              </a:rPr>
              <a:t>,</a:t>
            </a:r>
            <a:endParaRPr lang="en-US" sz="1000" dirty="0"/>
          </a:p>
          <a:p>
            <a:r>
              <a:rPr lang="en-US" sz="1000" dirty="0"/>
              <a:t>    {"Name": "ETH_USDT"</a:t>
            </a:r>
            <a:r>
              <a:rPr lang="en-US" sz="1000" b="1" dirty="0">
                <a:solidFill>
                  <a:srgbClr val="FF0000"/>
                </a:solidFill>
              </a:rPr>
              <a:t>,</a:t>
            </a:r>
            <a:r>
              <a:rPr lang="en-US" sz="1000" dirty="0"/>
              <a:t> "</a:t>
            </a:r>
            <a:r>
              <a:rPr lang="en-US" sz="1000" dirty="0" err="1"/>
              <a:t>InitialCoinAlloc</a:t>
            </a:r>
            <a:r>
              <a:rPr lang="en-US" sz="1000" dirty="0"/>
              <a:t>": 0</a:t>
            </a:r>
            <a:r>
              <a:rPr lang="en-US" sz="1000" b="1" dirty="0">
                <a:solidFill>
                  <a:srgbClr val="FF0000"/>
                </a:solidFill>
              </a:rPr>
              <a:t>,</a:t>
            </a:r>
            <a:r>
              <a:rPr lang="en-US" sz="1000" dirty="0"/>
              <a:t> "</a:t>
            </a:r>
            <a:r>
              <a:rPr lang="en-US" sz="1000" dirty="0" err="1"/>
              <a:t>CoinAlloc</a:t>
            </a:r>
            <a:r>
              <a:rPr lang="en-US" sz="1000" dirty="0"/>
              <a:t>": 0</a:t>
            </a:r>
            <a:r>
              <a:rPr lang="en-US" sz="1000" b="1" dirty="0">
                <a:solidFill>
                  <a:srgbClr val="FF0000"/>
                </a:solidFill>
              </a:rPr>
              <a:t>,</a:t>
            </a:r>
            <a:r>
              <a:rPr lang="en-US" sz="1000" dirty="0"/>
              <a:t> "</a:t>
            </a:r>
            <a:r>
              <a:rPr lang="en-US" sz="1000" dirty="0" err="1"/>
              <a:t>InitialBaseAlloc</a:t>
            </a:r>
            <a:r>
              <a:rPr lang="en-US" sz="1000" dirty="0"/>
              <a:t>": 0</a:t>
            </a:r>
            <a:r>
              <a:rPr lang="en-US" sz="1000" b="1" dirty="0">
                <a:solidFill>
                  <a:srgbClr val="FF0000"/>
                </a:solidFill>
              </a:rPr>
              <a:t>,</a:t>
            </a:r>
            <a:r>
              <a:rPr lang="en-US" sz="1000" dirty="0"/>
              <a:t> "</a:t>
            </a:r>
            <a:r>
              <a:rPr lang="en-US" sz="1000" dirty="0" err="1"/>
              <a:t>BaseAlloc</a:t>
            </a:r>
            <a:r>
              <a:rPr lang="en-US" sz="1000" dirty="0"/>
              <a:t>": 0</a:t>
            </a:r>
            <a:r>
              <a:rPr lang="en-US" sz="1000" b="1" dirty="0">
                <a:solidFill>
                  <a:srgbClr val="FF0000"/>
                </a:solidFill>
              </a:rPr>
              <a:t>,</a:t>
            </a:r>
            <a:r>
              <a:rPr lang="en-US" sz="1000" dirty="0"/>
              <a:t> "FTP": 0</a:t>
            </a:r>
            <a:r>
              <a:rPr lang="en-US" sz="1000" b="1" dirty="0">
                <a:solidFill>
                  <a:srgbClr val="FF0000"/>
                </a:solidFill>
              </a:rPr>
              <a:t>,</a:t>
            </a:r>
            <a:r>
              <a:rPr lang="en-US" sz="1000" dirty="0"/>
              <a:t> "LTP": 0</a:t>
            </a:r>
            <a:r>
              <a:rPr lang="en-US" sz="1000" b="1" dirty="0">
                <a:solidFill>
                  <a:srgbClr val="FF0000"/>
                </a:solidFill>
              </a:rPr>
              <a:t>,</a:t>
            </a:r>
            <a:r>
              <a:rPr lang="en-US" sz="1000" dirty="0"/>
              <a:t> "</a:t>
            </a:r>
            <a:r>
              <a:rPr lang="en-US" sz="1000" dirty="0" err="1"/>
              <a:t>TradeCount</a:t>
            </a:r>
            <a:r>
              <a:rPr lang="en-US" sz="1000" dirty="0"/>
              <a:t>": 0}</a:t>
            </a:r>
          </a:p>
          <a:p>
            <a:r>
              <a:rPr lang="en-US" sz="1000" dirty="0"/>
              <a:t>  ]</a:t>
            </a:r>
          </a:p>
          <a:p>
            <a:r>
              <a:rPr lang="en-US" sz="1000" dirty="0"/>
              <a:t>}</a:t>
            </a:r>
          </a:p>
          <a:p>
            <a:endParaRPr lang="en-US" sz="1000" dirty="0"/>
          </a:p>
          <a:p>
            <a:endParaRPr lang="en-US" sz="1000" dirty="0"/>
          </a:p>
          <a:p>
            <a:r>
              <a:rPr lang="en-US" dirty="0"/>
              <a:t>JSON data goes inside: {…}</a:t>
            </a:r>
          </a:p>
          <a:p>
            <a:r>
              <a:rPr lang="en-US" dirty="0"/>
              <a:t>“Markets” is a </a:t>
            </a:r>
            <a:r>
              <a:rPr lang="en-US" i="1" dirty="0"/>
              <a:t>key</a:t>
            </a:r>
            <a:r>
              <a:rPr lang="en-US" dirty="0"/>
              <a:t> whose value is an array: […]</a:t>
            </a:r>
          </a:p>
          <a:p>
            <a:endParaRPr lang="en-US" dirty="0"/>
          </a:p>
          <a:p>
            <a:r>
              <a:rPr lang="en-US" dirty="0"/>
              <a:t>The items in that array are market allocation configurations: {“Name”: “COIN_BASE”, … , “TradeCount”:0}</a:t>
            </a:r>
          </a:p>
          <a:p>
            <a:r>
              <a:rPr lang="en-US" dirty="0"/>
              <a:t>“Name” is a </a:t>
            </a:r>
            <a:r>
              <a:rPr lang="en-US" i="1" dirty="0"/>
              <a:t>key</a:t>
            </a:r>
            <a:r>
              <a:rPr lang="en-US" dirty="0"/>
              <a:t>, “COIN_BASE” is a </a:t>
            </a:r>
            <a:r>
              <a:rPr lang="en-US" i="1" dirty="0"/>
              <a:t>string </a:t>
            </a:r>
            <a:r>
              <a:rPr lang="en-US" dirty="0"/>
              <a:t>value that must be in quotes.  “</a:t>
            </a:r>
            <a:r>
              <a:rPr lang="en-US" dirty="0" err="1"/>
              <a:t>TradeCount</a:t>
            </a:r>
            <a:r>
              <a:rPr lang="en-US" dirty="0"/>
              <a:t>” and all the allocations and prices are </a:t>
            </a:r>
            <a:r>
              <a:rPr lang="en-US" i="1" dirty="0"/>
              <a:t>number</a:t>
            </a:r>
            <a:r>
              <a:rPr lang="en-US" dirty="0"/>
              <a:t> values that do not go in quotes</a:t>
            </a:r>
          </a:p>
          <a:p>
            <a:endParaRPr lang="en-US" dirty="0"/>
          </a:p>
          <a:p>
            <a:r>
              <a:rPr lang="en-US" dirty="0"/>
              <a:t>All </a:t>
            </a:r>
            <a:r>
              <a:rPr lang="en-US" dirty="0" err="1"/>
              <a:t>key:value</a:t>
            </a:r>
            <a:r>
              <a:rPr lang="en-US" dirty="0"/>
              <a:t> items are comma separated, no comma after the last entry</a:t>
            </a:r>
          </a:p>
          <a:p>
            <a:r>
              <a:rPr lang="en-US" dirty="0"/>
              <a:t>All market allocation configurations are comma separated, no comma after the last entry</a:t>
            </a:r>
          </a:p>
        </p:txBody>
      </p:sp>
    </p:spTree>
    <p:extLst>
      <p:ext uri="{BB962C8B-B14F-4D97-AF65-F5344CB8AC3E}">
        <p14:creationId xmlns:p14="http://schemas.microsoft.com/office/powerpoint/2010/main" val="2239557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TextBox 2">
            <a:extLst>
              <a:ext uri="{FF2B5EF4-FFF2-40B4-BE49-F238E27FC236}">
                <a16:creationId xmlns:a16="http://schemas.microsoft.com/office/drawing/2014/main" id="{989361D1-3AB4-4856-ADDD-557DC520FBBE}"/>
              </a:ext>
            </a:extLst>
          </p:cNvPr>
          <p:cNvSpPr txBox="1"/>
          <p:nvPr/>
        </p:nvSpPr>
        <p:spPr>
          <a:xfrm>
            <a:off x="365760" y="1347216"/>
            <a:ext cx="11698224" cy="2031325"/>
          </a:xfrm>
          <a:prstGeom prst="rect">
            <a:avLst/>
          </a:prstGeom>
          <a:noFill/>
        </p:spPr>
        <p:txBody>
          <a:bodyPr wrap="square" rtlCol="0">
            <a:spAutoFit/>
          </a:bodyPr>
          <a:lstStyle/>
          <a:p>
            <a:r>
              <a:rPr lang="en-US" dirty="0"/>
              <a:t>To make sure your JSON Configuration settings are valid, go to </a:t>
            </a:r>
            <a:r>
              <a:rPr lang="en-US" dirty="0">
                <a:hlinkClick r:id="rId2"/>
              </a:rPr>
              <a:t>https://jsonlint.com/</a:t>
            </a:r>
            <a:r>
              <a:rPr lang="en-US" dirty="0"/>
              <a:t> </a:t>
            </a:r>
          </a:p>
          <a:p>
            <a:r>
              <a:rPr lang="en-US" dirty="0"/>
              <a:t>And paste your JSON into it.  Sometimes bad characters ruin the JSON, for example quotes “” written in power-point, are not the same kind of quotes accepted by JSON.  So copy/pasting from this power point will probably give a bad file.</a:t>
            </a:r>
            <a:br>
              <a:rPr lang="en-US" dirty="0"/>
            </a:br>
            <a:br>
              <a:rPr lang="en-US" dirty="0"/>
            </a:br>
            <a:endParaRPr lang="en-US" dirty="0"/>
          </a:p>
          <a:p>
            <a:endParaRPr lang="en-US" dirty="0"/>
          </a:p>
          <a:p>
            <a:endParaRPr lang="en-US" dirty="0"/>
          </a:p>
        </p:txBody>
      </p:sp>
      <p:pic>
        <p:nvPicPr>
          <p:cNvPr id="4" name="Picture 3">
            <a:extLst>
              <a:ext uri="{FF2B5EF4-FFF2-40B4-BE49-F238E27FC236}">
                <a16:creationId xmlns:a16="http://schemas.microsoft.com/office/drawing/2014/main" id="{829BF55B-437D-42B4-9FC3-28BED467F86F}"/>
              </a:ext>
            </a:extLst>
          </p:cNvPr>
          <p:cNvPicPr>
            <a:picLocks noChangeAspect="1"/>
          </p:cNvPicPr>
          <p:nvPr/>
        </p:nvPicPr>
        <p:blipFill>
          <a:blip r:embed="rId3"/>
          <a:stretch>
            <a:fillRect/>
          </a:stretch>
        </p:blipFill>
        <p:spPr>
          <a:xfrm>
            <a:off x="3749294" y="2385651"/>
            <a:ext cx="4196122" cy="3911318"/>
          </a:xfrm>
          <a:prstGeom prst="rect">
            <a:avLst/>
          </a:prstGeom>
        </p:spPr>
      </p:pic>
      <p:sp>
        <p:nvSpPr>
          <p:cNvPr id="5" name="Rectangle 4">
            <a:extLst>
              <a:ext uri="{FF2B5EF4-FFF2-40B4-BE49-F238E27FC236}">
                <a16:creationId xmlns:a16="http://schemas.microsoft.com/office/drawing/2014/main" id="{D8CA325C-BFF0-441E-9DF3-73A15B56ED1A}"/>
              </a:ext>
            </a:extLst>
          </p:cNvPr>
          <p:cNvSpPr/>
          <p:nvPr/>
        </p:nvSpPr>
        <p:spPr>
          <a:xfrm>
            <a:off x="2039528" y="5086884"/>
            <a:ext cx="2200282" cy="369332"/>
          </a:xfrm>
          <a:prstGeom prst="rect">
            <a:avLst/>
          </a:prstGeom>
        </p:spPr>
        <p:txBody>
          <a:bodyPr wrap="none">
            <a:spAutoFit/>
          </a:bodyPr>
          <a:lstStyle/>
          <a:p>
            <a:r>
              <a:rPr lang="en-US" dirty="0">
                <a:hlinkClick r:id="rId2"/>
              </a:rPr>
              <a:t>https://jsonlint.com/</a:t>
            </a:r>
            <a:r>
              <a:rPr lang="en-US" dirty="0"/>
              <a:t> </a:t>
            </a:r>
          </a:p>
        </p:txBody>
      </p:sp>
    </p:spTree>
    <p:extLst>
      <p:ext uri="{BB962C8B-B14F-4D97-AF65-F5344CB8AC3E}">
        <p14:creationId xmlns:p14="http://schemas.microsoft.com/office/powerpoint/2010/main" val="3467948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solidFill>
                  <a:srgbClr val="FF0000"/>
                </a:solidFill>
              </a:rPr>
              <a:t>Add Account </a:t>
            </a:r>
            <a:r>
              <a:rPr lang="en-US" dirty="0"/>
              <a:t>With Your Market Allocations</a:t>
            </a:r>
          </a:p>
        </p:txBody>
      </p:sp>
      <p:pic>
        <p:nvPicPr>
          <p:cNvPr id="6" name="Picture 5">
            <a:extLst>
              <a:ext uri="{FF2B5EF4-FFF2-40B4-BE49-F238E27FC236}">
                <a16:creationId xmlns:a16="http://schemas.microsoft.com/office/drawing/2014/main" id="{576EE954-BF0F-4FD3-8A99-19AA974EB8D3}"/>
              </a:ext>
            </a:extLst>
          </p:cNvPr>
          <p:cNvPicPr>
            <a:picLocks noChangeAspect="1"/>
          </p:cNvPicPr>
          <p:nvPr/>
        </p:nvPicPr>
        <p:blipFill>
          <a:blip r:embed="rId2"/>
          <a:stretch>
            <a:fillRect/>
          </a:stretch>
        </p:blipFill>
        <p:spPr>
          <a:xfrm>
            <a:off x="758021" y="1501585"/>
            <a:ext cx="10840963" cy="5106113"/>
          </a:xfrm>
          <a:prstGeom prst="rect">
            <a:avLst/>
          </a:prstGeom>
        </p:spPr>
      </p:pic>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6674057" cy="369332"/>
          </a:xfrm>
          <a:prstGeom prst="rect">
            <a:avLst/>
          </a:prstGeom>
          <a:noFill/>
        </p:spPr>
        <p:txBody>
          <a:bodyPr wrap="square" rtlCol="0">
            <a:spAutoFit/>
          </a:bodyPr>
          <a:lstStyle/>
          <a:p>
            <a:r>
              <a:rPr lang="en-US" dirty="0"/>
              <a:t>Get to </a:t>
            </a:r>
            <a:r>
              <a:rPr lang="en-US" dirty="0">
                <a:hlinkClick r:id="rId3"/>
              </a:rPr>
              <a:t>https://triphiusfire.nz/volatronix.php</a:t>
            </a:r>
            <a:r>
              <a:rPr lang="en-US" dirty="0"/>
              <a:t> and click Add Account</a:t>
            </a:r>
          </a:p>
        </p:txBody>
      </p:sp>
    </p:spTree>
    <p:extLst>
      <p:ext uri="{BB962C8B-B14F-4D97-AF65-F5344CB8AC3E}">
        <p14:creationId xmlns:p14="http://schemas.microsoft.com/office/powerpoint/2010/main" val="2042554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solidFill>
                  <a:srgbClr val="FF0000"/>
                </a:solidFill>
              </a:rPr>
              <a:t>Add Account </a:t>
            </a:r>
            <a:r>
              <a:rPr lang="en-US" dirty="0"/>
              <a:t>With Your Market Allocations</a:t>
            </a:r>
          </a:p>
        </p:txBody>
      </p:sp>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6674057" cy="369332"/>
          </a:xfrm>
          <a:prstGeom prst="rect">
            <a:avLst/>
          </a:prstGeom>
          <a:noFill/>
        </p:spPr>
        <p:txBody>
          <a:bodyPr wrap="square" rtlCol="0">
            <a:spAutoFit/>
          </a:bodyPr>
          <a:lstStyle/>
          <a:p>
            <a:r>
              <a:rPr lang="en-US" dirty="0"/>
              <a:t>Enter a Username and Password</a:t>
            </a:r>
          </a:p>
        </p:txBody>
      </p:sp>
      <p:pic>
        <p:nvPicPr>
          <p:cNvPr id="3" name="Picture 2">
            <a:extLst>
              <a:ext uri="{FF2B5EF4-FFF2-40B4-BE49-F238E27FC236}">
                <a16:creationId xmlns:a16="http://schemas.microsoft.com/office/drawing/2014/main" id="{F4010219-E027-4078-B29E-F16D71139B18}"/>
              </a:ext>
            </a:extLst>
          </p:cNvPr>
          <p:cNvPicPr>
            <a:picLocks noChangeAspect="1"/>
          </p:cNvPicPr>
          <p:nvPr/>
        </p:nvPicPr>
        <p:blipFill>
          <a:blip r:embed="rId2"/>
          <a:stretch>
            <a:fillRect/>
          </a:stretch>
        </p:blipFill>
        <p:spPr>
          <a:xfrm>
            <a:off x="838200" y="1510614"/>
            <a:ext cx="8537233" cy="5040519"/>
          </a:xfrm>
          <a:prstGeom prst="rect">
            <a:avLst/>
          </a:prstGeom>
        </p:spPr>
      </p:pic>
    </p:spTree>
    <p:extLst>
      <p:ext uri="{BB962C8B-B14F-4D97-AF65-F5344CB8AC3E}">
        <p14:creationId xmlns:p14="http://schemas.microsoft.com/office/powerpoint/2010/main" val="2294010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AD2712-AB50-4B1D-AF9E-D8D55286AE82}"/>
              </a:ext>
            </a:extLst>
          </p:cNvPr>
          <p:cNvSpPr>
            <a:spLocks noGrp="1"/>
          </p:cNvSpPr>
          <p:nvPr>
            <p:ph idx="1"/>
          </p:nvPr>
        </p:nvSpPr>
        <p:spPr>
          <a:xfrm>
            <a:off x="355600" y="406400"/>
            <a:ext cx="11684000" cy="6248400"/>
          </a:xfrm>
        </p:spPr>
        <p:txBody>
          <a:bodyPr>
            <a:normAutofit/>
          </a:bodyPr>
          <a:lstStyle/>
          <a:p>
            <a:pPr marL="0" indent="0">
              <a:buNone/>
            </a:pPr>
            <a:r>
              <a:rPr lang="en-US" dirty="0"/>
              <a:t>Presentation Structure</a:t>
            </a:r>
          </a:p>
          <a:p>
            <a:pPr marL="0" indent="0">
              <a:buNone/>
            </a:pPr>
            <a:endParaRPr lang="en-US" dirty="0"/>
          </a:p>
          <a:p>
            <a:pPr marL="457200" indent="-457200">
              <a:buAutoNum type="arabicPeriod"/>
            </a:pPr>
            <a:r>
              <a:rPr lang="en-US" sz="2400" dirty="0"/>
              <a:t>Explaining the initial set up procedure </a:t>
            </a:r>
          </a:p>
          <a:p>
            <a:pPr marL="457200" indent="-457200">
              <a:buAutoNum type="arabicPeriod"/>
            </a:pPr>
            <a:r>
              <a:rPr lang="en-US" sz="2400" dirty="0"/>
              <a:t>A simple lesson on understanding how to grow wealth consistently by trading</a:t>
            </a:r>
          </a:p>
          <a:p>
            <a:pPr marL="457200" indent="-457200">
              <a:buAutoNum type="arabicPeriod"/>
            </a:pPr>
            <a:r>
              <a:rPr lang="en-US" sz="2400" dirty="0"/>
              <a:t>How the wrong concept of value hurts traders and how Volatronix is perfect money management</a:t>
            </a:r>
          </a:p>
          <a:p>
            <a:pPr marL="457200" indent="-457200">
              <a:buAutoNum type="arabicPeriod"/>
            </a:pPr>
            <a:r>
              <a:rPr lang="en-US" sz="2400" dirty="0"/>
              <a:t>Explaining the frustrating concept of predicting profitability</a:t>
            </a:r>
          </a:p>
          <a:p>
            <a:pPr marL="457200" indent="-457200">
              <a:buAutoNum type="arabicPeriod"/>
            </a:pPr>
            <a:r>
              <a:rPr lang="en-US" sz="2400" dirty="0"/>
              <a:t>Introduce the simulator, define terms, and show many examples</a:t>
            </a:r>
          </a:p>
          <a:p>
            <a:pPr marL="457200" indent="-457200">
              <a:buAutoNum type="arabicPeriod"/>
            </a:pPr>
            <a:r>
              <a:rPr lang="en-US" sz="2400" dirty="0"/>
              <a:t>Show real trading growth report</a:t>
            </a:r>
          </a:p>
          <a:p>
            <a:pPr marL="457200" indent="-457200">
              <a:buAutoNum type="arabicPeriod"/>
            </a:pPr>
            <a:r>
              <a:rPr lang="en-US" sz="2400" dirty="0"/>
              <a:t>Final comments, more simulator examples, and the most important concept in trading revisited</a:t>
            </a:r>
          </a:p>
          <a:p>
            <a:pPr marL="0" indent="0">
              <a:buNone/>
            </a:pPr>
            <a:r>
              <a:rPr lang="en-US" sz="2400" dirty="0"/>
              <a:t>* Final page has the link to my web-trader, and future goals</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269631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solidFill>
                  <a:srgbClr val="FF0000"/>
                </a:solidFill>
              </a:rPr>
              <a:t>Add Account </a:t>
            </a:r>
            <a:r>
              <a:rPr lang="en-US" dirty="0"/>
              <a:t>With Your Market Allocations</a:t>
            </a:r>
          </a:p>
        </p:txBody>
      </p:sp>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10077275" cy="923330"/>
          </a:xfrm>
          <a:prstGeom prst="rect">
            <a:avLst/>
          </a:prstGeom>
          <a:noFill/>
        </p:spPr>
        <p:txBody>
          <a:bodyPr wrap="square" rtlCol="0">
            <a:spAutoFit/>
          </a:bodyPr>
          <a:lstStyle/>
          <a:p>
            <a:r>
              <a:rPr lang="en-US" dirty="0"/>
              <a:t>Paste your VALID JSON into the text area and click Add Account</a:t>
            </a:r>
          </a:p>
          <a:p>
            <a:r>
              <a:rPr lang="en-US" dirty="0"/>
              <a:t>							Briefly opens a tab letting you know </a:t>
            </a:r>
            <a:br>
              <a:rPr lang="en-US" dirty="0"/>
            </a:br>
            <a:r>
              <a:rPr lang="en-US" dirty="0"/>
              <a:t>							if the account was made successfully </a:t>
            </a:r>
          </a:p>
        </p:txBody>
      </p:sp>
      <p:pic>
        <p:nvPicPr>
          <p:cNvPr id="5" name="Picture 4">
            <a:extLst>
              <a:ext uri="{FF2B5EF4-FFF2-40B4-BE49-F238E27FC236}">
                <a16:creationId xmlns:a16="http://schemas.microsoft.com/office/drawing/2014/main" id="{EA198CD8-CC3C-4B68-A712-07E1948B5AAF}"/>
              </a:ext>
            </a:extLst>
          </p:cNvPr>
          <p:cNvPicPr>
            <a:picLocks noChangeAspect="1"/>
          </p:cNvPicPr>
          <p:nvPr/>
        </p:nvPicPr>
        <p:blipFill>
          <a:blip r:embed="rId2"/>
          <a:stretch>
            <a:fillRect/>
          </a:stretch>
        </p:blipFill>
        <p:spPr>
          <a:xfrm>
            <a:off x="359260" y="1706114"/>
            <a:ext cx="6799485" cy="4065605"/>
          </a:xfrm>
          <a:prstGeom prst="rect">
            <a:avLst/>
          </a:prstGeom>
        </p:spPr>
      </p:pic>
      <p:pic>
        <p:nvPicPr>
          <p:cNvPr id="6" name="Picture 5">
            <a:extLst>
              <a:ext uri="{FF2B5EF4-FFF2-40B4-BE49-F238E27FC236}">
                <a16:creationId xmlns:a16="http://schemas.microsoft.com/office/drawing/2014/main" id="{37A17054-8D62-44D2-995E-0862942D33A6}"/>
              </a:ext>
            </a:extLst>
          </p:cNvPr>
          <p:cNvPicPr>
            <a:picLocks noChangeAspect="1"/>
          </p:cNvPicPr>
          <p:nvPr/>
        </p:nvPicPr>
        <p:blipFill>
          <a:blip r:embed="rId3"/>
          <a:stretch>
            <a:fillRect/>
          </a:stretch>
        </p:blipFill>
        <p:spPr>
          <a:xfrm>
            <a:off x="7492752" y="2437447"/>
            <a:ext cx="2857899" cy="943107"/>
          </a:xfrm>
          <a:prstGeom prst="rect">
            <a:avLst/>
          </a:prstGeom>
        </p:spPr>
      </p:pic>
    </p:spTree>
    <p:extLst>
      <p:ext uri="{BB962C8B-B14F-4D97-AF65-F5344CB8AC3E}">
        <p14:creationId xmlns:p14="http://schemas.microsoft.com/office/powerpoint/2010/main" val="1655378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solidFill>
                  <a:srgbClr val="FF0000"/>
                </a:solidFill>
              </a:rPr>
              <a:t>Start Trading </a:t>
            </a:r>
            <a:r>
              <a:rPr lang="en-US" dirty="0"/>
              <a:t>With Your Market Allocations</a:t>
            </a:r>
          </a:p>
        </p:txBody>
      </p:sp>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10077275" cy="369332"/>
          </a:xfrm>
          <a:prstGeom prst="rect">
            <a:avLst/>
          </a:prstGeom>
          <a:noFill/>
        </p:spPr>
        <p:txBody>
          <a:bodyPr wrap="square" rtlCol="0">
            <a:spAutoFit/>
          </a:bodyPr>
          <a:lstStyle/>
          <a:p>
            <a:r>
              <a:rPr lang="en-US" dirty="0"/>
              <a:t>Just Click on the Top Start Trading button, enter your credentials, and click the Lower Start Trading Button </a:t>
            </a:r>
          </a:p>
        </p:txBody>
      </p:sp>
      <p:pic>
        <p:nvPicPr>
          <p:cNvPr id="3" name="Picture 2">
            <a:extLst>
              <a:ext uri="{FF2B5EF4-FFF2-40B4-BE49-F238E27FC236}">
                <a16:creationId xmlns:a16="http://schemas.microsoft.com/office/drawing/2014/main" id="{14D34B85-3CBF-4582-8E23-2FBD7C5DCEF1}"/>
              </a:ext>
            </a:extLst>
          </p:cNvPr>
          <p:cNvPicPr>
            <a:picLocks noChangeAspect="1"/>
          </p:cNvPicPr>
          <p:nvPr/>
        </p:nvPicPr>
        <p:blipFill>
          <a:blip r:embed="rId2"/>
          <a:stretch>
            <a:fillRect/>
          </a:stretch>
        </p:blipFill>
        <p:spPr>
          <a:xfrm>
            <a:off x="838200" y="1404882"/>
            <a:ext cx="10259857" cy="4887007"/>
          </a:xfrm>
          <a:prstGeom prst="rect">
            <a:avLst/>
          </a:prstGeom>
        </p:spPr>
      </p:pic>
    </p:spTree>
    <p:extLst>
      <p:ext uri="{BB962C8B-B14F-4D97-AF65-F5344CB8AC3E}">
        <p14:creationId xmlns:p14="http://schemas.microsoft.com/office/powerpoint/2010/main" val="35714366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solidFill>
                  <a:srgbClr val="FF0000"/>
                </a:solidFill>
              </a:rPr>
              <a:t>Start Trading </a:t>
            </a:r>
            <a:r>
              <a:rPr lang="en-US" dirty="0"/>
              <a:t>With Your Market Allocations</a:t>
            </a:r>
          </a:p>
        </p:txBody>
      </p:sp>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10077275" cy="1477328"/>
          </a:xfrm>
          <a:prstGeom prst="rect">
            <a:avLst/>
          </a:prstGeom>
          <a:noFill/>
        </p:spPr>
        <p:txBody>
          <a:bodyPr wrap="square" rtlCol="0">
            <a:spAutoFit/>
          </a:bodyPr>
          <a:lstStyle/>
          <a:p>
            <a:r>
              <a:rPr lang="en-US" dirty="0"/>
              <a:t>The trader used to annoyingly open in a separate tab, now its contained on the same pane in a frame</a:t>
            </a:r>
          </a:p>
          <a:p>
            <a:endParaRPr lang="en-US" dirty="0"/>
          </a:p>
          <a:p>
            <a:r>
              <a:rPr lang="en-US" dirty="0"/>
              <a:t>If you click “Stop Trading”  the web-trader will not run another trade cycle until you press start trading again, however there is no way to stop the current trade cycle once it’s started.  A trade cycle is just a glance at each of the markets you are trading.  If its time to buy or sell, it will be completely automated.</a:t>
            </a:r>
          </a:p>
        </p:txBody>
      </p:sp>
      <p:pic>
        <p:nvPicPr>
          <p:cNvPr id="4" name="Picture 3">
            <a:extLst>
              <a:ext uri="{FF2B5EF4-FFF2-40B4-BE49-F238E27FC236}">
                <a16:creationId xmlns:a16="http://schemas.microsoft.com/office/drawing/2014/main" id="{C9D93563-EB96-4CAF-BBC7-5080494FC52A}"/>
              </a:ext>
            </a:extLst>
          </p:cNvPr>
          <p:cNvPicPr>
            <a:picLocks noChangeAspect="1"/>
          </p:cNvPicPr>
          <p:nvPr/>
        </p:nvPicPr>
        <p:blipFill>
          <a:blip r:embed="rId2"/>
          <a:stretch>
            <a:fillRect/>
          </a:stretch>
        </p:blipFill>
        <p:spPr>
          <a:xfrm>
            <a:off x="1032703" y="2647073"/>
            <a:ext cx="9802593" cy="3848637"/>
          </a:xfrm>
          <a:prstGeom prst="rect">
            <a:avLst/>
          </a:prstGeom>
        </p:spPr>
      </p:pic>
    </p:spTree>
    <p:extLst>
      <p:ext uri="{BB962C8B-B14F-4D97-AF65-F5344CB8AC3E}">
        <p14:creationId xmlns:p14="http://schemas.microsoft.com/office/powerpoint/2010/main" val="2160314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t>You can </a:t>
            </a:r>
            <a:r>
              <a:rPr lang="en-US" dirty="0">
                <a:solidFill>
                  <a:srgbClr val="FF0000"/>
                </a:solidFill>
              </a:rPr>
              <a:t>view</a:t>
            </a:r>
            <a:r>
              <a:rPr lang="en-US" dirty="0"/>
              <a:t> your JSON at anytime</a:t>
            </a:r>
          </a:p>
        </p:txBody>
      </p:sp>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10077275" cy="369332"/>
          </a:xfrm>
          <a:prstGeom prst="rect">
            <a:avLst/>
          </a:prstGeom>
          <a:noFill/>
        </p:spPr>
        <p:txBody>
          <a:bodyPr wrap="square" rtlCol="0">
            <a:spAutoFit/>
          </a:bodyPr>
          <a:lstStyle/>
          <a:p>
            <a:r>
              <a:rPr lang="en-US" dirty="0"/>
              <a:t>Just click retrieve JSON, enter your credentials, and a separate tab will open showing the configurations</a:t>
            </a:r>
          </a:p>
        </p:txBody>
      </p:sp>
      <p:pic>
        <p:nvPicPr>
          <p:cNvPr id="3" name="Picture 2">
            <a:extLst>
              <a:ext uri="{FF2B5EF4-FFF2-40B4-BE49-F238E27FC236}">
                <a16:creationId xmlns:a16="http://schemas.microsoft.com/office/drawing/2014/main" id="{355E2E5D-7C22-48E1-B345-23C510862C78}"/>
              </a:ext>
            </a:extLst>
          </p:cNvPr>
          <p:cNvPicPr>
            <a:picLocks noChangeAspect="1"/>
          </p:cNvPicPr>
          <p:nvPr/>
        </p:nvPicPr>
        <p:blipFill>
          <a:blip r:embed="rId2"/>
          <a:stretch>
            <a:fillRect/>
          </a:stretch>
        </p:blipFill>
        <p:spPr>
          <a:xfrm>
            <a:off x="119479" y="2125706"/>
            <a:ext cx="5920866" cy="1599314"/>
          </a:xfrm>
          <a:prstGeom prst="rect">
            <a:avLst/>
          </a:prstGeom>
        </p:spPr>
      </p:pic>
      <p:pic>
        <p:nvPicPr>
          <p:cNvPr id="5" name="Picture 4">
            <a:extLst>
              <a:ext uri="{FF2B5EF4-FFF2-40B4-BE49-F238E27FC236}">
                <a16:creationId xmlns:a16="http://schemas.microsoft.com/office/drawing/2014/main" id="{860C7626-77B7-4A1B-9A2F-7F1A968CB7AF}"/>
              </a:ext>
            </a:extLst>
          </p:cNvPr>
          <p:cNvPicPr>
            <a:picLocks noChangeAspect="1"/>
          </p:cNvPicPr>
          <p:nvPr/>
        </p:nvPicPr>
        <p:blipFill>
          <a:blip r:embed="rId3"/>
          <a:stretch>
            <a:fillRect/>
          </a:stretch>
        </p:blipFill>
        <p:spPr>
          <a:xfrm>
            <a:off x="6273193" y="2125706"/>
            <a:ext cx="5080607" cy="4199468"/>
          </a:xfrm>
          <a:prstGeom prst="rect">
            <a:avLst/>
          </a:prstGeom>
        </p:spPr>
      </p:pic>
    </p:spTree>
    <p:extLst>
      <p:ext uri="{BB962C8B-B14F-4D97-AF65-F5344CB8AC3E}">
        <p14:creationId xmlns:p14="http://schemas.microsoft.com/office/powerpoint/2010/main" val="56361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lstStyle/>
          <a:p>
            <a:pPr algn="ctr"/>
            <a:r>
              <a:rPr lang="en-US" dirty="0"/>
              <a:t>You can </a:t>
            </a:r>
            <a:r>
              <a:rPr lang="en-US" dirty="0">
                <a:solidFill>
                  <a:srgbClr val="FF0000"/>
                </a:solidFill>
              </a:rPr>
              <a:t>update</a:t>
            </a:r>
            <a:r>
              <a:rPr lang="en-US" dirty="0"/>
              <a:t> your JSON at anytime</a:t>
            </a:r>
          </a:p>
        </p:txBody>
      </p:sp>
      <p:sp>
        <p:nvSpPr>
          <p:cNvPr id="7" name="TextBox 6">
            <a:extLst>
              <a:ext uri="{FF2B5EF4-FFF2-40B4-BE49-F238E27FC236}">
                <a16:creationId xmlns:a16="http://schemas.microsoft.com/office/drawing/2014/main" id="{ACB012D5-18ED-489B-A318-221EE2A5DFD1}"/>
              </a:ext>
            </a:extLst>
          </p:cNvPr>
          <p:cNvSpPr txBox="1"/>
          <p:nvPr/>
        </p:nvSpPr>
        <p:spPr>
          <a:xfrm>
            <a:off x="758021" y="1086280"/>
            <a:ext cx="10077275" cy="369332"/>
          </a:xfrm>
          <a:prstGeom prst="rect">
            <a:avLst/>
          </a:prstGeom>
          <a:noFill/>
        </p:spPr>
        <p:txBody>
          <a:bodyPr wrap="square" rtlCol="0">
            <a:spAutoFit/>
          </a:bodyPr>
          <a:lstStyle/>
          <a:p>
            <a:r>
              <a:rPr lang="en-US" dirty="0"/>
              <a:t>Maybe you want to trade more markets.  Just paste in a new JSON config with your changes</a:t>
            </a:r>
          </a:p>
        </p:txBody>
      </p:sp>
      <p:pic>
        <p:nvPicPr>
          <p:cNvPr id="4" name="Picture 3">
            <a:extLst>
              <a:ext uri="{FF2B5EF4-FFF2-40B4-BE49-F238E27FC236}">
                <a16:creationId xmlns:a16="http://schemas.microsoft.com/office/drawing/2014/main" id="{A3FFCBB0-B523-47A6-9C3B-A35C8B71732E}"/>
              </a:ext>
            </a:extLst>
          </p:cNvPr>
          <p:cNvPicPr>
            <a:picLocks noChangeAspect="1"/>
          </p:cNvPicPr>
          <p:nvPr/>
        </p:nvPicPr>
        <p:blipFill>
          <a:blip r:embed="rId2"/>
          <a:stretch>
            <a:fillRect/>
          </a:stretch>
        </p:blipFill>
        <p:spPr>
          <a:xfrm>
            <a:off x="2233713" y="1560668"/>
            <a:ext cx="7834249" cy="5011615"/>
          </a:xfrm>
          <a:prstGeom prst="rect">
            <a:avLst/>
          </a:prstGeom>
        </p:spPr>
      </p:pic>
    </p:spTree>
    <p:extLst>
      <p:ext uri="{BB962C8B-B14F-4D97-AF65-F5344CB8AC3E}">
        <p14:creationId xmlns:p14="http://schemas.microsoft.com/office/powerpoint/2010/main" val="3937860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normAutofit fontScale="90000"/>
          </a:bodyPr>
          <a:lstStyle/>
          <a:p>
            <a:pPr algn="ctr"/>
            <a:r>
              <a:rPr lang="en-US" dirty="0"/>
              <a:t>You can </a:t>
            </a:r>
            <a:r>
              <a:rPr lang="en-US" dirty="0">
                <a:solidFill>
                  <a:srgbClr val="FF0000"/>
                </a:solidFill>
              </a:rPr>
              <a:t>remove commissions</a:t>
            </a:r>
            <a:r>
              <a:rPr lang="en-US" dirty="0"/>
              <a:t> from your account</a:t>
            </a:r>
          </a:p>
        </p:txBody>
      </p:sp>
      <p:sp>
        <p:nvSpPr>
          <p:cNvPr id="7" name="TextBox 6">
            <a:extLst>
              <a:ext uri="{FF2B5EF4-FFF2-40B4-BE49-F238E27FC236}">
                <a16:creationId xmlns:a16="http://schemas.microsoft.com/office/drawing/2014/main" id="{ACB012D5-18ED-489B-A318-221EE2A5DFD1}"/>
              </a:ext>
            </a:extLst>
          </p:cNvPr>
          <p:cNvSpPr txBox="1"/>
          <p:nvPr/>
        </p:nvSpPr>
        <p:spPr>
          <a:xfrm>
            <a:off x="196520" y="1127142"/>
            <a:ext cx="3729213" cy="3693319"/>
          </a:xfrm>
          <a:prstGeom prst="rect">
            <a:avLst/>
          </a:prstGeom>
          <a:noFill/>
        </p:spPr>
        <p:txBody>
          <a:bodyPr wrap="square" rtlCol="0">
            <a:spAutoFit/>
          </a:bodyPr>
          <a:lstStyle/>
          <a:p>
            <a:r>
              <a:rPr lang="en-US" dirty="0"/>
              <a:t>Previously, Volatronix Equilibrium Web-Trader charged a 1% commission on coins bought or base gained from sells.  I have completely removed commission from coin-buying, but there is a 1% commission from base currency after every sell.  This adds up over time and does slow down your account growth.  </a:t>
            </a:r>
          </a:p>
          <a:p>
            <a:endParaRPr lang="en-US" dirty="0"/>
          </a:p>
          <a:p>
            <a:r>
              <a:rPr lang="en-US" dirty="0"/>
              <a:t>For a </a:t>
            </a:r>
            <a:r>
              <a:rPr lang="en-US" dirty="0">
                <a:solidFill>
                  <a:srgbClr val="FF0000"/>
                </a:solidFill>
              </a:rPr>
              <a:t>one-time fee of 0.01 BTC</a:t>
            </a:r>
            <a:r>
              <a:rPr lang="en-US" dirty="0"/>
              <a:t>, you can remove commissions entirely for your account.  </a:t>
            </a:r>
          </a:p>
        </p:txBody>
      </p:sp>
      <p:pic>
        <p:nvPicPr>
          <p:cNvPr id="3" name="Picture 2">
            <a:extLst>
              <a:ext uri="{FF2B5EF4-FFF2-40B4-BE49-F238E27FC236}">
                <a16:creationId xmlns:a16="http://schemas.microsoft.com/office/drawing/2014/main" id="{69F2157B-2958-43D2-990B-D17881BF6381}"/>
              </a:ext>
            </a:extLst>
          </p:cNvPr>
          <p:cNvPicPr>
            <a:picLocks noChangeAspect="1"/>
          </p:cNvPicPr>
          <p:nvPr/>
        </p:nvPicPr>
        <p:blipFill>
          <a:blip r:embed="rId2"/>
          <a:stretch>
            <a:fillRect/>
          </a:stretch>
        </p:blipFill>
        <p:spPr>
          <a:xfrm>
            <a:off x="4065297" y="1087505"/>
            <a:ext cx="7705025" cy="3495594"/>
          </a:xfrm>
          <a:prstGeom prst="rect">
            <a:avLst/>
          </a:prstGeom>
        </p:spPr>
      </p:pic>
      <p:sp>
        <p:nvSpPr>
          <p:cNvPr id="5" name="Rectangle 4">
            <a:extLst>
              <a:ext uri="{FF2B5EF4-FFF2-40B4-BE49-F238E27FC236}">
                <a16:creationId xmlns:a16="http://schemas.microsoft.com/office/drawing/2014/main" id="{48477AB5-2AA7-4B7F-B4E4-4DC98F65DCBE}"/>
              </a:ext>
            </a:extLst>
          </p:cNvPr>
          <p:cNvSpPr/>
          <p:nvPr/>
        </p:nvSpPr>
        <p:spPr>
          <a:xfrm>
            <a:off x="4787423" y="4742653"/>
            <a:ext cx="6096000" cy="2031325"/>
          </a:xfrm>
          <a:prstGeom prst="rect">
            <a:avLst/>
          </a:prstGeom>
        </p:spPr>
        <p:txBody>
          <a:bodyPr>
            <a:spAutoFit/>
          </a:bodyPr>
          <a:lstStyle/>
          <a:p>
            <a:r>
              <a:rPr lang="en-US" dirty="0"/>
              <a:t>Try Volatronix with very small commission first, and when you realize it actually works and want to grow your account faster, remove the commissions.  </a:t>
            </a:r>
          </a:p>
          <a:p>
            <a:br>
              <a:rPr lang="en-US" dirty="0"/>
            </a:br>
            <a:r>
              <a:rPr lang="en-US" dirty="0"/>
              <a:t>This is done as a user-to user transfer through the bot itself.  Just make sure your keys are correct, and don’t use anyone else’s!</a:t>
            </a:r>
          </a:p>
        </p:txBody>
      </p:sp>
    </p:spTree>
    <p:extLst>
      <p:ext uri="{BB962C8B-B14F-4D97-AF65-F5344CB8AC3E}">
        <p14:creationId xmlns:p14="http://schemas.microsoft.com/office/powerpoint/2010/main" val="778923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normAutofit/>
          </a:bodyPr>
          <a:lstStyle/>
          <a:p>
            <a:pPr algn="ctr"/>
            <a:r>
              <a:rPr lang="en-US" dirty="0"/>
              <a:t>You can </a:t>
            </a:r>
            <a:r>
              <a:rPr lang="en-US" dirty="0">
                <a:solidFill>
                  <a:srgbClr val="FF0000"/>
                </a:solidFill>
              </a:rPr>
              <a:t>delete </a:t>
            </a:r>
            <a:r>
              <a:rPr lang="en-US" dirty="0"/>
              <a:t>your account</a:t>
            </a:r>
          </a:p>
        </p:txBody>
      </p:sp>
      <p:pic>
        <p:nvPicPr>
          <p:cNvPr id="4" name="Picture 3">
            <a:extLst>
              <a:ext uri="{FF2B5EF4-FFF2-40B4-BE49-F238E27FC236}">
                <a16:creationId xmlns:a16="http://schemas.microsoft.com/office/drawing/2014/main" id="{82E50ABB-5433-46BB-9013-E776E9C6DE9A}"/>
              </a:ext>
            </a:extLst>
          </p:cNvPr>
          <p:cNvPicPr>
            <a:picLocks noChangeAspect="1"/>
          </p:cNvPicPr>
          <p:nvPr/>
        </p:nvPicPr>
        <p:blipFill>
          <a:blip r:embed="rId2"/>
          <a:stretch>
            <a:fillRect/>
          </a:stretch>
        </p:blipFill>
        <p:spPr>
          <a:xfrm>
            <a:off x="1166124" y="1077564"/>
            <a:ext cx="9859751" cy="3286584"/>
          </a:xfrm>
          <a:prstGeom prst="rect">
            <a:avLst/>
          </a:prstGeom>
        </p:spPr>
      </p:pic>
      <p:sp>
        <p:nvSpPr>
          <p:cNvPr id="6" name="TextBox 5">
            <a:extLst>
              <a:ext uri="{FF2B5EF4-FFF2-40B4-BE49-F238E27FC236}">
                <a16:creationId xmlns:a16="http://schemas.microsoft.com/office/drawing/2014/main" id="{6DBBAC2A-E834-4822-896B-957D4C3F6E1D}"/>
              </a:ext>
            </a:extLst>
          </p:cNvPr>
          <p:cNvSpPr txBox="1"/>
          <p:nvPr/>
        </p:nvSpPr>
        <p:spPr>
          <a:xfrm>
            <a:off x="1166124" y="4633877"/>
            <a:ext cx="9859751" cy="1200329"/>
          </a:xfrm>
          <a:prstGeom prst="rect">
            <a:avLst/>
          </a:prstGeom>
          <a:noFill/>
        </p:spPr>
        <p:txBody>
          <a:bodyPr wrap="square" rtlCol="0">
            <a:spAutoFit/>
          </a:bodyPr>
          <a:lstStyle/>
          <a:p>
            <a:r>
              <a:rPr lang="en-US" dirty="0"/>
              <a:t>This option is never really used anymore since the DB holds no sensitive data, and there is no way to identify the members.  It was here back during the experimental version when I had the API keys stored in the database.  After some time learning about security, I realized the safest thing is to </a:t>
            </a:r>
            <a:r>
              <a:rPr lang="en-US" i="1" dirty="0"/>
              <a:t>never</a:t>
            </a:r>
            <a:r>
              <a:rPr lang="en-US" dirty="0"/>
              <a:t> store keys online.  The Remove Account is still here though.</a:t>
            </a:r>
          </a:p>
        </p:txBody>
      </p:sp>
    </p:spTree>
    <p:extLst>
      <p:ext uri="{BB962C8B-B14F-4D97-AF65-F5344CB8AC3E}">
        <p14:creationId xmlns:p14="http://schemas.microsoft.com/office/powerpoint/2010/main" val="17808599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84022"/>
            <a:ext cx="10515600" cy="1119136"/>
          </a:xfrm>
        </p:spPr>
        <p:txBody>
          <a:bodyPr>
            <a:normAutofit/>
          </a:bodyPr>
          <a:lstStyle/>
          <a:p>
            <a:pPr algn="ctr"/>
            <a:r>
              <a:rPr lang="en-US" dirty="0"/>
              <a:t>Database FYI</a:t>
            </a:r>
          </a:p>
        </p:txBody>
      </p:sp>
      <p:sp>
        <p:nvSpPr>
          <p:cNvPr id="6" name="TextBox 5">
            <a:extLst>
              <a:ext uri="{FF2B5EF4-FFF2-40B4-BE49-F238E27FC236}">
                <a16:creationId xmlns:a16="http://schemas.microsoft.com/office/drawing/2014/main" id="{6DBBAC2A-E834-4822-896B-957D4C3F6E1D}"/>
              </a:ext>
            </a:extLst>
          </p:cNvPr>
          <p:cNvSpPr txBox="1"/>
          <p:nvPr/>
        </p:nvSpPr>
        <p:spPr>
          <a:xfrm>
            <a:off x="1331128" y="962527"/>
            <a:ext cx="9859751" cy="5909310"/>
          </a:xfrm>
          <a:prstGeom prst="rect">
            <a:avLst/>
          </a:prstGeom>
          <a:noFill/>
        </p:spPr>
        <p:txBody>
          <a:bodyPr wrap="square" rtlCol="0">
            <a:spAutoFit/>
          </a:bodyPr>
          <a:lstStyle/>
          <a:p>
            <a:r>
              <a:rPr lang="en-US" dirty="0"/>
              <a:t>The Database is simple, very simple. The passwords are secured by a strong one way hashing algorithm.  To date, there is no way to reverse engineer a password hash.  Keys are not stored online, they remain in your browser tab, and send to PHP securely via SSH and then used to handshake with Cryptopia for trading purpose and commission transfer only.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only thing of importance are your JSON files, and they are important to no one else.  We only need a password to prevent people making an identical username and changing the JSON.</a:t>
            </a:r>
          </a:p>
        </p:txBody>
      </p:sp>
      <p:pic>
        <p:nvPicPr>
          <p:cNvPr id="3" name="Picture 2">
            <a:extLst>
              <a:ext uri="{FF2B5EF4-FFF2-40B4-BE49-F238E27FC236}">
                <a16:creationId xmlns:a16="http://schemas.microsoft.com/office/drawing/2014/main" id="{ABC122BC-BCCB-44A1-A2C0-49B2ECF67437}"/>
              </a:ext>
            </a:extLst>
          </p:cNvPr>
          <p:cNvPicPr>
            <a:picLocks noChangeAspect="1"/>
          </p:cNvPicPr>
          <p:nvPr/>
        </p:nvPicPr>
        <p:blipFill>
          <a:blip r:embed="rId2"/>
          <a:stretch>
            <a:fillRect/>
          </a:stretch>
        </p:blipFill>
        <p:spPr>
          <a:xfrm>
            <a:off x="374868" y="2389327"/>
            <a:ext cx="11442264" cy="3645520"/>
          </a:xfrm>
          <a:prstGeom prst="rect">
            <a:avLst/>
          </a:prstGeom>
        </p:spPr>
      </p:pic>
    </p:spTree>
    <p:extLst>
      <p:ext uri="{BB962C8B-B14F-4D97-AF65-F5344CB8AC3E}">
        <p14:creationId xmlns:p14="http://schemas.microsoft.com/office/powerpoint/2010/main" val="31265462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E2AE-7760-49A6-9CFE-B69C5A1E9865}"/>
              </a:ext>
            </a:extLst>
          </p:cNvPr>
          <p:cNvSpPr>
            <a:spLocks noGrp="1"/>
          </p:cNvSpPr>
          <p:nvPr>
            <p:ph type="title"/>
          </p:nvPr>
        </p:nvSpPr>
        <p:spPr>
          <a:xfrm>
            <a:off x="1079500" y="96806"/>
            <a:ext cx="10515600" cy="1325563"/>
          </a:xfrm>
        </p:spPr>
        <p:txBody>
          <a:bodyPr/>
          <a:lstStyle/>
          <a:p>
            <a:r>
              <a:rPr lang="en-US" dirty="0"/>
              <a:t>Lesson:  Understanding Growth</a:t>
            </a:r>
          </a:p>
        </p:txBody>
      </p:sp>
      <p:sp>
        <p:nvSpPr>
          <p:cNvPr id="3" name="Content Placeholder 2">
            <a:extLst>
              <a:ext uri="{FF2B5EF4-FFF2-40B4-BE49-F238E27FC236}">
                <a16:creationId xmlns:a16="http://schemas.microsoft.com/office/drawing/2014/main" id="{94AD2712-AB50-4B1D-AF9E-D8D55286AE82}"/>
              </a:ext>
            </a:extLst>
          </p:cNvPr>
          <p:cNvSpPr>
            <a:spLocks noGrp="1"/>
          </p:cNvSpPr>
          <p:nvPr>
            <p:ph idx="1"/>
          </p:nvPr>
        </p:nvSpPr>
        <p:spPr>
          <a:xfrm>
            <a:off x="838200" y="1422369"/>
            <a:ext cx="10515600" cy="4351338"/>
          </a:xfrm>
        </p:spPr>
        <p:txBody>
          <a:bodyPr/>
          <a:lstStyle/>
          <a:p>
            <a:r>
              <a:rPr lang="en-US" dirty="0"/>
              <a:t>You have 2 assets you want to grow.  Call them Blue Balls and Red Balls.  A “Ball” is some unit of base currency.  Either the Red or Blue ball could be the base currency, it doesn’t matter.  If one is the base currency, then the other ball is some amount of coin that has equal base value as the other type of ball.</a:t>
            </a:r>
          </a:p>
          <a:p>
            <a:r>
              <a:rPr lang="en-US" dirty="0"/>
              <a:t>Here we start with an equal base value allocated to the base currency and the trading coin</a:t>
            </a:r>
          </a:p>
          <a:p>
            <a:endParaRPr lang="en-US" dirty="0"/>
          </a:p>
          <a:p>
            <a:endParaRPr lang="en-US" dirty="0"/>
          </a:p>
        </p:txBody>
      </p:sp>
      <p:pic>
        <p:nvPicPr>
          <p:cNvPr id="4" name="Picture 3">
            <a:extLst>
              <a:ext uri="{FF2B5EF4-FFF2-40B4-BE49-F238E27FC236}">
                <a16:creationId xmlns:a16="http://schemas.microsoft.com/office/drawing/2014/main" id="{4E8AD86C-3BDE-4FE6-B424-DDA5BB409C50}"/>
              </a:ext>
            </a:extLst>
          </p:cNvPr>
          <p:cNvPicPr>
            <a:picLocks noChangeAspect="1"/>
          </p:cNvPicPr>
          <p:nvPr/>
        </p:nvPicPr>
        <p:blipFill>
          <a:blip r:embed="rId2"/>
          <a:stretch>
            <a:fillRect/>
          </a:stretch>
        </p:blipFill>
        <p:spPr>
          <a:xfrm>
            <a:off x="1472647" y="4625017"/>
            <a:ext cx="8249801" cy="743054"/>
          </a:xfrm>
          <a:prstGeom prst="rect">
            <a:avLst/>
          </a:prstGeom>
        </p:spPr>
      </p:pic>
    </p:spTree>
    <p:extLst>
      <p:ext uri="{BB962C8B-B14F-4D97-AF65-F5344CB8AC3E}">
        <p14:creationId xmlns:p14="http://schemas.microsoft.com/office/powerpoint/2010/main" val="1668233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9A97E2-D54C-4AF3-A92E-53FACCD3EDE0}"/>
              </a:ext>
            </a:extLst>
          </p:cNvPr>
          <p:cNvSpPr>
            <a:spLocks noGrp="1"/>
          </p:cNvSpPr>
          <p:nvPr>
            <p:ph idx="1"/>
          </p:nvPr>
        </p:nvSpPr>
        <p:spPr>
          <a:xfrm>
            <a:off x="1054100" y="1568855"/>
            <a:ext cx="10261600" cy="4539845"/>
          </a:xfrm>
        </p:spPr>
        <p:txBody>
          <a:bodyPr/>
          <a:lstStyle/>
          <a:p>
            <a:r>
              <a:rPr lang="en-US" dirty="0"/>
              <a:t>Later, 1 red ball is worth 2 blue balls</a:t>
            </a:r>
          </a:p>
          <a:p>
            <a:endParaRPr lang="en-US" dirty="0"/>
          </a:p>
          <a:p>
            <a:r>
              <a:rPr lang="en-US" dirty="0"/>
              <a:t>Sell ½ of the red balls for blue balls</a:t>
            </a:r>
          </a:p>
          <a:p>
            <a:endParaRPr lang="en-US" dirty="0"/>
          </a:p>
          <a:p>
            <a:r>
              <a:rPr lang="en-US" dirty="0"/>
              <a:t>Now you have 23 blue balls and 6 red balls</a:t>
            </a:r>
          </a:p>
        </p:txBody>
      </p:sp>
      <p:pic>
        <p:nvPicPr>
          <p:cNvPr id="5" name="Picture 4">
            <a:extLst>
              <a:ext uri="{FF2B5EF4-FFF2-40B4-BE49-F238E27FC236}">
                <a16:creationId xmlns:a16="http://schemas.microsoft.com/office/drawing/2014/main" id="{B4DEF3FC-B385-4ED2-8D70-3BD25C095EBC}"/>
              </a:ext>
            </a:extLst>
          </p:cNvPr>
          <p:cNvPicPr>
            <a:picLocks noChangeAspect="1"/>
          </p:cNvPicPr>
          <p:nvPr/>
        </p:nvPicPr>
        <p:blipFill>
          <a:blip r:embed="rId2"/>
          <a:stretch>
            <a:fillRect/>
          </a:stretch>
        </p:blipFill>
        <p:spPr>
          <a:xfrm>
            <a:off x="2766900" y="5023216"/>
            <a:ext cx="6392167" cy="752580"/>
          </a:xfrm>
          <a:prstGeom prst="rect">
            <a:avLst/>
          </a:prstGeom>
        </p:spPr>
      </p:pic>
      <p:sp>
        <p:nvSpPr>
          <p:cNvPr id="7" name="Title 1">
            <a:extLst>
              <a:ext uri="{FF2B5EF4-FFF2-40B4-BE49-F238E27FC236}">
                <a16:creationId xmlns:a16="http://schemas.microsoft.com/office/drawing/2014/main" id="{C99E1B59-5F27-4F3B-8E5D-DB833A48603F}"/>
              </a:ext>
            </a:extLst>
          </p:cNvPr>
          <p:cNvSpPr>
            <a:spLocks noGrp="1"/>
          </p:cNvSpPr>
          <p:nvPr>
            <p:ph type="title"/>
          </p:nvPr>
        </p:nvSpPr>
        <p:spPr>
          <a:xfrm>
            <a:off x="1054100" y="86518"/>
            <a:ext cx="10515600" cy="1325563"/>
          </a:xfrm>
        </p:spPr>
        <p:txBody>
          <a:bodyPr/>
          <a:lstStyle/>
          <a:p>
            <a:r>
              <a:rPr lang="en-US" dirty="0"/>
              <a:t>Lesson:  Understanding Growth</a:t>
            </a:r>
          </a:p>
        </p:txBody>
      </p:sp>
    </p:spTree>
    <p:extLst>
      <p:ext uri="{BB962C8B-B14F-4D97-AF65-F5344CB8AC3E}">
        <p14:creationId xmlns:p14="http://schemas.microsoft.com/office/powerpoint/2010/main" val="4123684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AD2712-AB50-4B1D-AF9E-D8D55286AE82}"/>
              </a:ext>
            </a:extLst>
          </p:cNvPr>
          <p:cNvSpPr>
            <a:spLocks noGrp="1"/>
          </p:cNvSpPr>
          <p:nvPr>
            <p:ph idx="1"/>
          </p:nvPr>
        </p:nvSpPr>
        <p:spPr>
          <a:xfrm>
            <a:off x="355600" y="1409700"/>
            <a:ext cx="11684000" cy="5245100"/>
          </a:xfrm>
        </p:spPr>
        <p:txBody>
          <a:bodyPr>
            <a:normAutofit/>
          </a:bodyPr>
          <a:lstStyle/>
          <a:p>
            <a:pPr marL="457200" indent="-457200">
              <a:buAutoNum type="arabicPeriod"/>
            </a:pPr>
            <a:r>
              <a:rPr lang="en-US" dirty="0"/>
              <a:t>Decide which markets you want to trade</a:t>
            </a:r>
          </a:p>
          <a:p>
            <a:pPr marL="457200" indent="-457200">
              <a:buAutoNum type="arabicPeriod"/>
            </a:pPr>
            <a:r>
              <a:rPr lang="en-US" dirty="0"/>
              <a:t>Determine the initial investment allocation of base currency for each market</a:t>
            </a:r>
          </a:p>
          <a:p>
            <a:pPr marL="457200" indent="-457200">
              <a:buAutoNum type="arabicPeriod"/>
            </a:pPr>
            <a:r>
              <a:rPr lang="en-US" dirty="0"/>
              <a:t>For each market, spend half of your base currency allocation on the coin</a:t>
            </a:r>
          </a:p>
          <a:p>
            <a:pPr marL="457200" indent="-457200">
              <a:buAutoNum type="arabicPeriod"/>
            </a:pPr>
            <a:r>
              <a:rPr lang="en-US" dirty="0"/>
              <a:t>Now you have ½ the value of investment in coin to be prepared for selling increments of coin on increases in the price of the coin…</a:t>
            </a:r>
          </a:p>
          <a:p>
            <a:pPr marL="457200" indent="-457200">
              <a:buAutoNum type="arabicPeriod"/>
            </a:pPr>
            <a:r>
              <a:rPr lang="en-US" dirty="0"/>
              <a:t>…and the other ½ value reserved in base currency to be prepared for buying increments on reductions in the price of the coin</a:t>
            </a:r>
          </a:p>
          <a:p>
            <a:pPr marL="457200" indent="-457200">
              <a:buAutoNum type="arabicPeriod"/>
            </a:pPr>
            <a:endParaRPr lang="en-US" dirty="0"/>
          </a:p>
          <a:p>
            <a:pPr marL="0" indent="0">
              <a:buNone/>
            </a:pPr>
            <a:r>
              <a:rPr lang="en-US" dirty="0"/>
              <a:t>* We never spend 100% of an allocation.  Volatronix is designed for steady, consistent, and slow yet exponential growth</a:t>
            </a:r>
          </a:p>
          <a:p>
            <a:pPr marL="457200" indent="-457200">
              <a:buAutoNum type="arabicPeriod"/>
            </a:pPr>
            <a:endParaRPr lang="en-US" dirty="0"/>
          </a:p>
        </p:txBody>
      </p:sp>
      <p:sp>
        <p:nvSpPr>
          <p:cNvPr id="4" name="Title 1">
            <a:extLst>
              <a:ext uri="{FF2B5EF4-FFF2-40B4-BE49-F238E27FC236}">
                <a16:creationId xmlns:a16="http://schemas.microsoft.com/office/drawing/2014/main" id="{9C40D142-71E3-48E0-94FF-3B04C2652421}"/>
              </a:ext>
            </a:extLst>
          </p:cNvPr>
          <p:cNvSpPr>
            <a:spLocks noGrp="1"/>
          </p:cNvSpPr>
          <p:nvPr>
            <p:ph type="title"/>
          </p:nvPr>
        </p:nvSpPr>
        <p:spPr>
          <a:xfrm>
            <a:off x="355600" y="203200"/>
            <a:ext cx="10998200" cy="1325563"/>
          </a:xfrm>
        </p:spPr>
        <p:txBody>
          <a:bodyPr/>
          <a:lstStyle/>
          <a:p>
            <a:r>
              <a:rPr lang="en-US" dirty="0"/>
              <a:t>Initial Setup</a:t>
            </a:r>
          </a:p>
        </p:txBody>
      </p:sp>
    </p:spTree>
    <p:extLst>
      <p:ext uri="{BB962C8B-B14F-4D97-AF65-F5344CB8AC3E}">
        <p14:creationId xmlns:p14="http://schemas.microsoft.com/office/powerpoint/2010/main" val="10782878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28700" y="1933102"/>
            <a:ext cx="9347200" cy="4302767"/>
          </a:xfrm>
        </p:spPr>
        <p:txBody>
          <a:bodyPr/>
          <a:lstStyle/>
          <a:p>
            <a:r>
              <a:rPr lang="en-US" dirty="0"/>
              <a:t>Later, 1 blue ball is worth 2 red balls</a:t>
            </a:r>
          </a:p>
          <a:p>
            <a:endParaRPr lang="en-US" dirty="0"/>
          </a:p>
          <a:p>
            <a:r>
              <a:rPr lang="en-US" dirty="0"/>
              <a:t>Sell ½ of the blue balls for red balls</a:t>
            </a:r>
          </a:p>
          <a:p>
            <a:endParaRPr lang="en-US" dirty="0"/>
          </a:p>
          <a:p>
            <a:r>
              <a:rPr lang="en-US" dirty="0"/>
              <a:t>Now you have 12 blue balls and 30 red balls</a:t>
            </a:r>
          </a:p>
        </p:txBody>
      </p:sp>
      <p:pic>
        <p:nvPicPr>
          <p:cNvPr id="4" name="Picture 3">
            <a:extLst>
              <a:ext uri="{FF2B5EF4-FFF2-40B4-BE49-F238E27FC236}">
                <a16:creationId xmlns:a16="http://schemas.microsoft.com/office/drawing/2014/main" id="{E32D8536-1828-4FDC-9CF1-D705B390777B}"/>
              </a:ext>
            </a:extLst>
          </p:cNvPr>
          <p:cNvPicPr>
            <a:picLocks noChangeAspect="1"/>
          </p:cNvPicPr>
          <p:nvPr/>
        </p:nvPicPr>
        <p:blipFill>
          <a:blip r:embed="rId2"/>
          <a:stretch>
            <a:fillRect/>
          </a:stretch>
        </p:blipFill>
        <p:spPr>
          <a:xfrm>
            <a:off x="1442457" y="5006973"/>
            <a:ext cx="8316486" cy="1228896"/>
          </a:xfrm>
          <a:prstGeom prst="rect">
            <a:avLst/>
          </a:prstGeom>
        </p:spPr>
      </p:pic>
      <p:sp>
        <p:nvSpPr>
          <p:cNvPr id="5" name="Title 1">
            <a:extLst>
              <a:ext uri="{FF2B5EF4-FFF2-40B4-BE49-F238E27FC236}">
                <a16:creationId xmlns:a16="http://schemas.microsoft.com/office/drawing/2014/main" id="{CBA298A9-5D0C-44D4-842B-A7CBDAB5768B}"/>
              </a:ext>
            </a:extLst>
          </p:cNvPr>
          <p:cNvSpPr>
            <a:spLocks noGrp="1"/>
          </p:cNvSpPr>
          <p:nvPr>
            <p:ph type="title"/>
          </p:nvPr>
        </p:nvSpPr>
        <p:spPr>
          <a:xfrm>
            <a:off x="838200" y="365125"/>
            <a:ext cx="10515600" cy="1325563"/>
          </a:xfrm>
        </p:spPr>
        <p:txBody>
          <a:bodyPr/>
          <a:lstStyle/>
          <a:p>
            <a:r>
              <a:rPr lang="en-US" dirty="0"/>
              <a:t>Lesson:  Understanding Growth</a:t>
            </a:r>
          </a:p>
        </p:txBody>
      </p:sp>
    </p:spTree>
    <p:extLst>
      <p:ext uri="{BB962C8B-B14F-4D97-AF65-F5344CB8AC3E}">
        <p14:creationId xmlns:p14="http://schemas.microsoft.com/office/powerpoint/2010/main" val="461415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838200" y="1577502"/>
            <a:ext cx="10515600" cy="5437661"/>
          </a:xfrm>
        </p:spPr>
        <p:txBody>
          <a:bodyPr/>
          <a:lstStyle/>
          <a:p>
            <a:r>
              <a:rPr lang="en-US" dirty="0"/>
              <a:t>Lets get </a:t>
            </a:r>
            <a:r>
              <a:rPr lang="en-US" dirty="0">
                <a:solidFill>
                  <a:srgbClr val="FF0000"/>
                </a:solidFill>
              </a:rPr>
              <a:t>extreme</a:t>
            </a:r>
            <a:r>
              <a:rPr lang="en-US" dirty="0"/>
              <a:t>:  Now 1 blue ball is worth 6 red balls, but you already traded for red balls when 1 blue ball was worth 2 red balls.</a:t>
            </a:r>
            <a:br>
              <a:rPr lang="en-US" dirty="0"/>
            </a:br>
            <a:r>
              <a:rPr lang="en-US" dirty="0"/>
              <a:t>The price is now 3x higher for blue balls than your last trade. </a:t>
            </a:r>
          </a:p>
          <a:p>
            <a:endParaRPr lang="en-US" dirty="0"/>
          </a:p>
          <a:p>
            <a:r>
              <a:rPr lang="en-US" dirty="0"/>
              <a:t>Sell 2/3’s of the blue balls for red balls</a:t>
            </a:r>
          </a:p>
          <a:p>
            <a:endParaRPr lang="en-US" dirty="0"/>
          </a:p>
          <a:p>
            <a:r>
              <a:rPr lang="en-US" dirty="0"/>
              <a:t>Now you have 4 blue balls and 78 red balls</a:t>
            </a:r>
          </a:p>
          <a:p>
            <a:endParaRPr lang="en-US" dirty="0"/>
          </a:p>
          <a:p>
            <a:endParaRPr lang="en-US" dirty="0"/>
          </a:p>
        </p:txBody>
      </p:sp>
      <p:pic>
        <p:nvPicPr>
          <p:cNvPr id="2" name="Picture 1">
            <a:extLst>
              <a:ext uri="{FF2B5EF4-FFF2-40B4-BE49-F238E27FC236}">
                <a16:creationId xmlns:a16="http://schemas.microsoft.com/office/drawing/2014/main" id="{0B7CBDB5-80C4-4240-AD06-6FBD80BCAD24}"/>
              </a:ext>
            </a:extLst>
          </p:cNvPr>
          <p:cNvPicPr>
            <a:picLocks noChangeAspect="1"/>
          </p:cNvPicPr>
          <p:nvPr/>
        </p:nvPicPr>
        <p:blipFill>
          <a:blip r:embed="rId2"/>
          <a:stretch>
            <a:fillRect/>
          </a:stretch>
        </p:blipFill>
        <p:spPr>
          <a:xfrm>
            <a:off x="2388805" y="5189020"/>
            <a:ext cx="6668431" cy="1428949"/>
          </a:xfrm>
          <a:prstGeom prst="rect">
            <a:avLst/>
          </a:prstGeom>
        </p:spPr>
      </p:pic>
      <p:sp>
        <p:nvSpPr>
          <p:cNvPr id="4" name="Title 1">
            <a:extLst>
              <a:ext uri="{FF2B5EF4-FFF2-40B4-BE49-F238E27FC236}">
                <a16:creationId xmlns:a16="http://schemas.microsoft.com/office/drawing/2014/main" id="{591E5466-EEDB-48BC-9A61-847A4AB0F16A}"/>
              </a:ext>
            </a:extLst>
          </p:cNvPr>
          <p:cNvSpPr>
            <a:spLocks noGrp="1"/>
          </p:cNvSpPr>
          <p:nvPr>
            <p:ph type="title"/>
          </p:nvPr>
        </p:nvSpPr>
        <p:spPr>
          <a:xfrm>
            <a:off x="838200" y="365125"/>
            <a:ext cx="10515600" cy="1325563"/>
          </a:xfrm>
        </p:spPr>
        <p:txBody>
          <a:bodyPr/>
          <a:lstStyle/>
          <a:p>
            <a:r>
              <a:rPr lang="en-US" dirty="0"/>
              <a:t>Lesson:  Understanding Growth</a:t>
            </a:r>
          </a:p>
        </p:txBody>
      </p:sp>
    </p:spTree>
    <p:extLst>
      <p:ext uri="{BB962C8B-B14F-4D97-AF65-F5344CB8AC3E}">
        <p14:creationId xmlns:p14="http://schemas.microsoft.com/office/powerpoint/2010/main" val="3377702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838200" y="1690688"/>
            <a:ext cx="10515600" cy="5437661"/>
          </a:xfrm>
        </p:spPr>
        <p:txBody>
          <a:bodyPr/>
          <a:lstStyle/>
          <a:p>
            <a:r>
              <a:rPr lang="en-US" dirty="0"/>
              <a:t>Next the price of blue balls retreats back down to only 3 red balls, that’s half the price as the last trade.</a:t>
            </a:r>
          </a:p>
          <a:p>
            <a:endParaRPr lang="en-US" dirty="0"/>
          </a:p>
          <a:p>
            <a:r>
              <a:rPr lang="en-US" dirty="0"/>
              <a:t>Sell ½ the red balls (39) for blue balls (13) </a:t>
            </a:r>
          </a:p>
          <a:p>
            <a:endParaRPr lang="en-US" dirty="0"/>
          </a:p>
          <a:p>
            <a:r>
              <a:rPr lang="en-US" dirty="0"/>
              <a:t>Now you have 39 red balls and 17 blue balls.  Regardless of which one is the base currency that you want profit from, you have it now.</a:t>
            </a:r>
          </a:p>
          <a:p>
            <a:pPr marL="0" indent="0">
              <a:buNone/>
            </a:pPr>
            <a:endParaRPr lang="en-US" dirty="0"/>
          </a:p>
          <a:p>
            <a:pPr marL="0" indent="0">
              <a:buNone/>
            </a:pPr>
            <a:endParaRPr lang="en-US" dirty="0"/>
          </a:p>
        </p:txBody>
      </p:sp>
      <p:pic>
        <p:nvPicPr>
          <p:cNvPr id="2" name="Picture 1">
            <a:extLst>
              <a:ext uri="{FF2B5EF4-FFF2-40B4-BE49-F238E27FC236}">
                <a16:creationId xmlns:a16="http://schemas.microsoft.com/office/drawing/2014/main" id="{BA4FB21E-3B6E-4B21-8926-F306ED474497}"/>
              </a:ext>
            </a:extLst>
          </p:cNvPr>
          <p:cNvPicPr>
            <a:picLocks noChangeAspect="1"/>
          </p:cNvPicPr>
          <p:nvPr/>
        </p:nvPicPr>
        <p:blipFill>
          <a:blip r:embed="rId2"/>
          <a:stretch>
            <a:fillRect/>
          </a:stretch>
        </p:blipFill>
        <p:spPr>
          <a:xfrm>
            <a:off x="1683726" y="5270914"/>
            <a:ext cx="7563906" cy="1238423"/>
          </a:xfrm>
          <a:prstGeom prst="rect">
            <a:avLst/>
          </a:prstGeom>
        </p:spPr>
      </p:pic>
      <p:sp>
        <p:nvSpPr>
          <p:cNvPr id="4" name="Title 1">
            <a:extLst>
              <a:ext uri="{FF2B5EF4-FFF2-40B4-BE49-F238E27FC236}">
                <a16:creationId xmlns:a16="http://schemas.microsoft.com/office/drawing/2014/main" id="{69B1BA75-DCFE-4099-8571-63DFE1D3422E}"/>
              </a:ext>
            </a:extLst>
          </p:cNvPr>
          <p:cNvSpPr>
            <a:spLocks noGrp="1"/>
          </p:cNvSpPr>
          <p:nvPr>
            <p:ph type="title"/>
          </p:nvPr>
        </p:nvSpPr>
        <p:spPr>
          <a:xfrm>
            <a:off x="838200" y="365125"/>
            <a:ext cx="10515600" cy="1325563"/>
          </a:xfrm>
        </p:spPr>
        <p:txBody>
          <a:bodyPr/>
          <a:lstStyle/>
          <a:p>
            <a:r>
              <a:rPr lang="en-US" dirty="0"/>
              <a:t>Lesson:  Understanding Growth</a:t>
            </a:r>
          </a:p>
        </p:txBody>
      </p:sp>
    </p:spTree>
    <p:extLst>
      <p:ext uri="{BB962C8B-B14F-4D97-AF65-F5344CB8AC3E}">
        <p14:creationId xmlns:p14="http://schemas.microsoft.com/office/powerpoint/2010/main" val="36390279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41400" y="1590202"/>
            <a:ext cx="10515600" cy="5437661"/>
          </a:xfrm>
        </p:spPr>
        <p:txBody>
          <a:bodyPr/>
          <a:lstStyle/>
          <a:p>
            <a:r>
              <a:rPr lang="en-US" dirty="0"/>
              <a:t>Red gets super popular and is now worth 3 blue balls</a:t>
            </a:r>
          </a:p>
          <a:p>
            <a:endParaRPr lang="en-US" dirty="0"/>
          </a:p>
          <a:p>
            <a:r>
              <a:rPr lang="en-US" dirty="0"/>
              <a:t>Sell 2/3’s of the red balls  (26) for blue balls (78)</a:t>
            </a:r>
          </a:p>
          <a:p>
            <a:endParaRPr lang="en-US" dirty="0"/>
          </a:p>
          <a:p>
            <a:r>
              <a:rPr lang="en-US" dirty="0"/>
              <a:t>Now you have 13 red balls and 95 blue balls</a:t>
            </a:r>
          </a:p>
          <a:p>
            <a:endParaRPr lang="en-US" dirty="0"/>
          </a:p>
          <a:p>
            <a:endParaRPr lang="en-US" dirty="0"/>
          </a:p>
        </p:txBody>
      </p:sp>
      <p:pic>
        <p:nvPicPr>
          <p:cNvPr id="4" name="Picture 3">
            <a:extLst>
              <a:ext uri="{FF2B5EF4-FFF2-40B4-BE49-F238E27FC236}">
                <a16:creationId xmlns:a16="http://schemas.microsoft.com/office/drawing/2014/main" id="{3E3D47D4-9782-41A2-8AC4-71CA7219F627}"/>
              </a:ext>
            </a:extLst>
          </p:cNvPr>
          <p:cNvPicPr>
            <a:picLocks noChangeAspect="1"/>
          </p:cNvPicPr>
          <p:nvPr/>
        </p:nvPicPr>
        <p:blipFill>
          <a:blip r:embed="rId2"/>
          <a:stretch>
            <a:fillRect/>
          </a:stretch>
        </p:blipFill>
        <p:spPr>
          <a:xfrm>
            <a:off x="1717158" y="4600430"/>
            <a:ext cx="7411484" cy="2076740"/>
          </a:xfrm>
          <a:prstGeom prst="rect">
            <a:avLst/>
          </a:prstGeom>
        </p:spPr>
      </p:pic>
      <p:sp>
        <p:nvSpPr>
          <p:cNvPr id="5" name="Title 1">
            <a:extLst>
              <a:ext uri="{FF2B5EF4-FFF2-40B4-BE49-F238E27FC236}">
                <a16:creationId xmlns:a16="http://schemas.microsoft.com/office/drawing/2014/main" id="{35189D10-A673-4CED-A207-206B834E178C}"/>
              </a:ext>
            </a:extLst>
          </p:cNvPr>
          <p:cNvSpPr>
            <a:spLocks noGrp="1"/>
          </p:cNvSpPr>
          <p:nvPr>
            <p:ph type="title"/>
          </p:nvPr>
        </p:nvSpPr>
        <p:spPr>
          <a:xfrm>
            <a:off x="838200" y="365125"/>
            <a:ext cx="10515600" cy="1325563"/>
          </a:xfrm>
        </p:spPr>
        <p:txBody>
          <a:bodyPr/>
          <a:lstStyle/>
          <a:p>
            <a:r>
              <a:rPr lang="en-US" dirty="0"/>
              <a:t>Lesson:  Understanding Growth</a:t>
            </a:r>
          </a:p>
        </p:txBody>
      </p:sp>
    </p:spTree>
    <p:extLst>
      <p:ext uri="{BB962C8B-B14F-4D97-AF65-F5344CB8AC3E}">
        <p14:creationId xmlns:p14="http://schemas.microsoft.com/office/powerpoint/2010/main" val="31165688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35050" y="1690688"/>
            <a:ext cx="10121900" cy="4391498"/>
          </a:xfrm>
        </p:spPr>
        <p:txBody>
          <a:bodyPr/>
          <a:lstStyle/>
          <a:p>
            <a:r>
              <a:rPr lang="en-US" dirty="0"/>
              <a:t>Finally, say red and blue balls are now of equal value.  </a:t>
            </a:r>
          </a:p>
          <a:p>
            <a:endParaRPr lang="en-US" dirty="0"/>
          </a:p>
          <a:p>
            <a:r>
              <a:rPr lang="en-US" dirty="0"/>
              <a:t>Since you have 108 balls total, just make 54 of them red, and 54 of them blue if you want to start over from an equal value.  </a:t>
            </a:r>
          </a:p>
          <a:p>
            <a:endParaRPr lang="en-US" dirty="0"/>
          </a:p>
          <a:p>
            <a:r>
              <a:rPr lang="en-US" dirty="0"/>
              <a:t>At this point your growth is 2.25x what you started with, on both sides of the coin and base allocations</a:t>
            </a:r>
          </a:p>
          <a:p>
            <a:endParaRPr lang="en-US" dirty="0"/>
          </a:p>
          <a:p>
            <a:r>
              <a:rPr lang="en-US" dirty="0"/>
              <a:t>This was a </a:t>
            </a:r>
            <a:r>
              <a:rPr lang="en-US" u="sng" dirty="0"/>
              <a:t>very</a:t>
            </a:r>
            <a:r>
              <a:rPr lang="en-US" dirty="0"/>
              <a:t> basic demonstration of growth management</a:t>
            </a:r>
          </a:p>
          <a:p>
            <a:endParaRPr lang="en-US" dirty="0"/>
          </a:p>
        </p:txBody>
      </p:sp>
      <p:sp>
        <p:nvSpPr>
          <p:cNvPr id="5" name="Title 1">
            <a:extLst>
              <a:ext uri="{FF2B5EF4-FFF2-40B4-BE49-F238E27FC236}">
                <a16:creationId xmlns:a16="http://schemas.microsoft.com/office/drawing/2014/main" id="{CD296FDA-7438-4DA0-98C4-1BB1329D1E23}"/>
              </a:ext>
            </a:extLst>
          </p:cNvPr>
          <p:cNvSpPr>
            <a:spLocks noGrp="1"/>
          </p:cNvSpPr>
          <p:nvPr>
            <p:ph type="title"/>
          </p:nvPr>
        </p:nvSpPr>
        <p:spPr>
          <a:xfrm>
            <a:off x="838200" y="365125"/>
            <a:ext cx="10515600" cy="1325563"/>
          </a:xfrm>
        </p:spPr>
        <p:txBody>
          <a:bodyPr/>
          <a:lstStyle/>
          <a:p>
            <a:r>
              <a:rPr lang="en-US" dirty="0"/>
              <a:t>Lesson:  Understanding Growth</a:t>
            </a:r>
          </a:p>
        </p:txBody>
      </p:sp>
    </p:spTree>
    <p:extLst>
      <p:ext uri="{BB962C8B-B14F-4D97-AF65-F5344CB8AC3E}">
        <p14:creationId xmlns:p14="http://schemas.microsoft.com/office/powerpoint/2010/main" val="18606188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35050" y="1473199"/>
            <a:ext cx="10121900" cy="5019675"/>
          </a:xfrm>
        </p:spPr>
        <p:txBody>
          <a:bodyPr>
            <a:normAutofit/>
          </a:bodyPr>
          <a:lstStyle/>
          <a:p>
            <a:pPr marL="0" indent="0">
              <a:buNone/>
            </a:pPr>
            <a:r>
              <a:rPr lang="en-US" sz="1800" dirty="0"/>
              <a:t>Most traders have a one-sided mindset when it comes to “value”.  This mindset is </a:t>
            </a:r>
            <a:r>
              <a:rPr lang="en-US" sz="1800" dirty="0">
                <a:solidFill>
                  <a:srgbClr val="FF0000"/>
                </a:solidFill>
              </a:rPr>
              <a:t>biased</a:t>
            </a:r>
            <a:r>
              <a:rPr lang="en-US" sz="1800" dirty="0"/>
              <a:t> towards the FIAT currency above the traded assets. Why, if we should “believe” in and “support” cryptocurrency, do we base our “gains” on the dollar value?  Well we have all been trained to, but this behavior is ridiculous. </a:t>
            </a:r>
          </a:p>
          <a:p>
            <a:pPr marL="0" indent="0">
              <a:buNone/>
            </a:pPr>
            <a:endParaRPr lang="en-US" sz="1800" dirty="0"/>
          </a:p>
          <a:p>
            <a:pPr marL="0" indent="0">
              <a:buNone/>
            </a:pPr>
            <a:r>
              <a:rPr lang="en-US" sz="1800" dirty="0"/>
              <a:t>Say for example, I believe in </a:t>
            </a:r>
            <a:r>
              <a:rPr lang="en-US" sz="1800" dirty="0" err="1"/>
              <a:t>Electroneum</a:t>
            </a:r>
            <a:r>
              <a:rPr lang="en-US" sz="1800" dirty="0"/>
              <a:t> and want to support it and grow it and I also believe in Dollars and want to support it and grow it.  (“Belief” in a currency for me is simply answering “yes” to the question: “Do I think this currency is here to stay?”  In other words, will the currency stay active, volatile, usable?  Will its value rise and fall? I do not care if it rises.  I do not care if it falls.  I only care that it continues to rise and fall in value relative to something else I </a:t>
            </a:r>
            <a:r>
              <a:rPr lang="en-US" sz="1800" i="1" dirty="0"/>
              <a:t>also </a:t>
            </a:r>
            <a:r>
              <a:rPr lang="en-US" sz="1800" dirty="0"/>
              <a:t>care about growing.  It’s the oscillation, the frequency, the “life” of the asset that matters. To grow both ) </a:t>
            </a:r>
          </a:p>
          <a:p>
            <a:pPr marL="0" indent="0">
              <a:buNone/>
            </a:pPr>
            <a:endParaRPr lang="en-US" sz="1800" dirty="0"/>
          </a:p>
          <a:p>
            <a:pPr marL="0" indent="0">
              <a:buNone/>
            </a:pPr>
            <a:r>
              <a:rPr lang="en-US" sz="1800" dirty="0"/>
              <a:t>If I want to grow both </a:t>
            </a:r>
            <a:r>
              <a:rPr lang="en-US" sz="1800" dirty="0" err="1"/>
              <a:t>Electroneum</a:t>
            </a:r>
            <a:r>
              <a:rPr lang="en-US" sz="1800" dirty="0"/>
              <a:t> and Dollars, then I should buy </a:t>
            </a:r>
            <a:r>
              <a:rPr lang="en-US" sz="1800" dirty="0" err="1"/>
              <a:t>Electroneum</a:t>
            </a:r>
            <a:r>
              <a:rPr lang="en-US" sz="1800" dirty="0"/>
              <a:t> when I get more per dollar, and sell </a:t>
            </a:r>
            <a:r>
              <a:rPr lang="en-US" sz="1800" dirty="0" err="1"/>
              <a:t>Electroneum</a:t>
            </a:r>
            <a:r>
              <a:rPr lang="en-US" sz="1800" dirty="0"/>
              <a:t> when it’s worth more in dollars, so I have more buying power if the price dips.  We  </a:t>
            </a:r>
            <a:r>
              <a:rPr lang="en-US" sz="1800" dirty="0">
                <a:solidFill>
                  <a:srgbClr val="FF0000"/>
                </a:solidFill>
              </a:rPr>
              <a:t>never invest completely to one side</a:t>
            </a:r>
            <a:r>
              <a:rPr lang="en-US" sz="1800" dirty="0"/>
              <a:t>.  </a:t>
            </a:r>
          </a:p>
        </p:txBody>
      </p:sp>
      <p:sp>
        <p:nvSpPr>
          <p:cNvPr id="5" name="Title 1">
            <a:extLst>
              <a:ext uri="{FF2B5EF4-FFF2-40B4-BE49-F238E27FC236}">
                <a16:creationId xmlns:a16="http://schemas.microsoft.com/office/drawing/2014/main" id="{CD296FDA-7438-4DA0-98C4-1BB1329D1E23}"/>
              </a:ext>
            </a:extLst>
          </p:cNvPr>
          <p:cNvSpPr>
            <a:spLocks noGrp="1"/>
          </p:cNvSpPr>
          <p:nvPr>
            <p:ph type="title"/>
          </p:nvPr>
        </p:nvSpPr>
        <p:spPr>
          <a:xfrm>
            <a:off x="939800" y="147636"/>
            <a:ext cx="10515600" cy="1325563"/>
          </a:xfrm>
        </p:spPr>
        <p:txBody>
          <a:bodyPr/>
          <a:lstStyle/>
          <a:p>
            <a:r>
              <a:rPr lang="en-US" dirty="0"/>
              <a:t>“Value” and Volatronix</a:t>
            </a:r>
          </a:p>
        </p:txBody>
      </p:sp>
    </p:spTree>
    <p:extLst>
      <p:ext uri="{BB962C8B-B14F-4D97-AF65-F5344CB8AC3E}">
        <p14:creationId xmlns:p14="http://schemas.microsoft.com/office/powerpoint/2010/main" val="9484271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35050" y="1473199"/>
            <a:ext cx="10121900" cy="5019675"/>
          </a:xfrm>
        </p:spPr>
        <p:txBody>
          <a:bodyPr>
            <a:normAutofit/>
          </a:bodyPr>
          <a:lstStyle/>
          <a:p>
            <a:pPr marL="0" indent="0">
              <a:buNone/>
            </a:pPr>
            <a:r>
              <a:rPr lang="en-US" sz="1800" dirty="0"/>
              <a:t>If I have </a:t>
            </a:r>
            <a:r>
              <a:rPr lang="en-US" sz="1800" dirty="0">
                <a:solidFill>
                  <a:schemeClr val="accent1"/>
                </a:solidFill>
              </a:rPr>
              <a:t>X dollars </a:t>
            </a:r>
            <a:r>
              <a:rPr lang="en-US" sz="1800" dirty="0"/>
              <a:t>to play with, I will spend </a:t>
            </a:r>
            <a:r>
              <a:rPr lang="en-US" sz="1800" dirty="0">
                <a:solidFill>
                  <a:schemeClr val="accent1"/>
                </a:solidFill>
              </a:rPr>
              <a:t>X/2 dollars </a:t>
            </a:r>
            <a:r>
              <a:rPr lang="en-US" sz="1800" dirty="0"/>
              <a:t>to buy Y </a:t>
            </a:r>
            <a:r>
              <a:rPr lang="en-US" sz="1800" dirty="0" err="1"/>
              <a:t>Electroneum</a:t>
            </a:r>
            <a:r>
              <a:rPr lang="en-US" sz="1800" dirty="0"/>
              <a:t> for an even initial dollar value split between the coin and base currency. Now this market has “Legs” to walk with.  </a:t>
            </a:r>
          </a:p>
          <a:p>
            <a:pPr marL="0" indent="0">
              <a:buNone/>
            </a:pPr>
            <a:endParaRPr lang="en-US" sz="1800" dirty="0"/>
          </a:p>
          <a:p>
            <a:pPr marL="0" indent="0">
              <a:buNone/>
            </a:pPr>
            <a:r>
              <a:rPr lang="en-US" sz="2400" dirty="0"/>
              <a:t>My goal is one of the 3 scenarios:</a:t>
            </a:r>
          </a:p>
          <a:p>
            <a:pPr marL="0" indent="0">
              <a:buNone/>
            </a:pPr>
            <a:r>
              <a:rPr lang="en-US" sz="2400" dirty="0">
                <a:solidFill>
                  <a:schemeClr val="accent1"/>
                </a:solidFill>
              </a:rPr>
              <a:t>1) Grow both Dollars and </a:t>
            </a:r>
            <a:r>
              <a:rPr lang="en-US" sz="2400" dirty="0" err="1">
                <a:solidFill>
                  <a:schemeClr val="accent1"/>
                </a:solidFill>
              </a:rPr>
              <a:t>Electroneum</a:t>
            </a:r>
            <a:endParaRPr lang="en-US" sz="2400" dirty="0">
              <a:solidFill>
                <a:schemeClr val="accent1"/>
              </a:solidFill>
            </a:endParaRPr>
          </a:p>
          <a:p>
            <a:pPr marL="0" indent="0">
              <a:buNone/>
            </a:pPr>
            <a:r>
              <a:rPr lang="en-US" sz="2400" dirty="0">
                <a:solidFill>
                  <a:schemeClr val="accent2"/>
                </a:solidFill>
              </a:rPr>
              <a:t>2) Grow a higher % in Dollars than I lost in </a:t>
            </a:r>
            <a:r>
              <a:rPr lang="en-US" sz="2400" dirty="0" err="1">
                <a:solidFill>
                  <a:schemeClr val="accent2"/>
                </a:solidFill>
              </a:rPr>
              <a:t>Electroneum</a:t>
            </a:r>
            <a:endParaRPr lang="en-US" sz="2400" dirty="0">
              <a:solidFill>
                <a:schemeClr val="accent2"/>
              </a:solidFill>
            </a:endParaRPr>
          </a:p>
          <a:p>
            <a:pPr marL="0" indent="0">
              <a:buNone/>
            </a:pPr>
            <a:r>
              <a:rPr lang="en-US" sz="2400" dirty="0">
                <a:solidFill>
                  <a:schemeClr val="accent2"/>
                </a:solidFill>
              </a:rPr>
              <a:t>3) Grow a higher % in </a:t>
            </a:r>
            <a:r>
              <a:rPr lang="en-US" sz="2400" dirty="0" err="1">
                <a:solidFill>
                  <a:schemeClr val="accent2"/>
                </a:solidFill>
              </a:rPr>
              <a:t>Electroneum</a:t>
            </a:r>
            <a:r>
              <a:rPr lang="en-US" sz="2400" dirty="0">
                <a:solidFill>
                  <a:schemeClr val="accent2"/>
                </a:solidFill>
              </a:rPr>
              <a:t> than I lost in Dollars</a:t>
            </a:r>
          </a:p>
          <a:p>
            <a:pPr marL="0" indent="0">
              <a:buNone/>
            </a:pPr>
            <a:endParaRPr lang="en-US" sz="1800" dirty="0"/>
          </a:p>
          <a:p>
            <a:pPr marL="0" indent="0">
              <a:buNone/>
            </a:pPr>
            <a:r>
              <a:rPr lang="en-US" sz="1800" dirty="0">
                <a:solidFill>
                  <a:schemeClr val="accent2"/>
                </a:solidFill>
              </a:rPr>
              <a:t>(2) or (3) is always guaranteed right from the beginning</a:t>
            </a:r>
            <a:r>
              <a:rPr lang="en-US" sz="1800" dirty="0"/>
              <a:t>, and over a number of trades</a:t>
            </a:r>
            <a:r>
              <a:rPr lang="en-US" sz="1800" dirty="0">
                <a:solidFill>
                  <a:schemeClr val="accent1"/>
                </a:solidFill>
              </a:rPr>
              <a:t> the likelihood of (1) approaches 100% very fast</a:t>
            </a:r>
            <a:r>
              <a:rPr lang="en-US" sz="1800" dirty="0"/>
              <a:t>.  I’ve never seen a 100,000 trade simulation fail to grow both base and coin. (Usually 100,000 trades produces more money than exists in the world)</a:t>
            </a:r>
          </a:p>
        </p:txBody>
      </p:sp>
      <p:sp>
        <p:nvSpPr>
          <p:cNvPr id="5" name="Title 1">
            <a:extLst>
              <a:ext uri="{FF2B5EF4-FFF2-40B4-BE49-F238E27FC236}">
                <a16:creationId xmlns:a16="http://schemas.microsoft.com/office/drawing/2014/main" id="{CD296FDA-7438-4DA0-98C4-1BB1329D1E23}"/>
              </a:ext>
            </a:extLst>
          </p:cNvPr>
          <p:cNvSpPr>
            <a:spLocks noGrp="1"/>
          </p:cNvSpPr>
          <p:nvPr>
            <p:ph type="title"/>
          </p:nvPr>
        </p:nvSpPr>
        <p:spPr>
          <a:xfrm>
            <a:off x="939800" y="147636"/>
            <a:ext cx="10515600" cy="1325563"/>
          </a:xfrm>
        </p:spPr>
        <p:txBody>
          <a:bodyPr/>
          <a:lstStyle/>
          <a:p>
            <a:r>
              <a:rPr lang="en-US" dirty="0"/>
              <a:t>“Value” and Volatronix</a:t>
            </a:r>
          </a:p>
        </p:txBody>
      </p:sp>
    </p:spTree>
    <p:extLst>
      <p:ext uri="{BB962C8B-B14F-4D97-AF65-F5344CB8AC3E}">
        <p14:creationId xmlns:p14="http://schemas.microsoft.com/office/powerpoint/2010/main" val="26467732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939800" y="1292535"/>
            <a:ext cx="10217150" cy="5200339"/>
          </a:xfrm>
        </p:spPr>
        <p:txBody>
          <a:bodyPr>
            <a:normAutofit lnSpcReduction="10000"/>
          </a:bodyPr>
          <a:lstStyle/>
          <a:p>
            <a:pPr marL="0" indent="0">
              <a:buNone/>
            </a:pPr>
            <a:r>
              <a:rPr lang="en-US" sz="1800" dirty="0"/>
              <a:t>Let’s pretend that I only buy if the price drops by 50% and I only sell if the price doubles, then the very first trade has </a:t>
            </a:r>
            <a:r>
              <a:rPr lang="en-US" sz="1800" b="1" dirty="0"/>
              <a:t>two possible options</a:t>
            </a:r>
            <a:r>
              <a:rPr lang="en-US" sz="1800" dirty="0"/>
              <a:t>:</a:t>
            </a:r>
            <a:endParaRPr lang="en-US" sz="1800" b="0" dirty="0">
              <a:effectLst/>
            </a:endParaRPr>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The statements are balanced: both symmetrical and true. This is simple label rearranging! With Volatronix we are buying low and selling high in smaller increments than 50% and always proportional to price changes.  This always leads to growth, there are no price charts that are an exception if the price keeps oscillating </a:t>
            </a:r>
            <a:r>
              <a:rPr lang="en-US" sz="1800" i="1" dirty="0"/>
              <a:t>somewhere </a:t>
            </a:r>
            <a:r>
              <a:rPr lang="en-US" sz="1800" dirty="0"/>
              <a:t>above 0. </a:t>
            </a:r>
            <a:br>
              <a:rPr lang="en-US" sz="1800" dirty="0"/>
            </a:br>
            <a:endParaRPr lang="en-US" sz="1800" dirty="0"/>
          </a:p>
          <a:p>
            <a:pPr marL="0" indent="0">
              <a:buNone/>
            </a:pPr>
            <a:r>
              <a:rPr lang="en-US" sz="1800" dirty="0"/>
              <a:t>As long as there is a price oscillation, the container storing these balls will grow, and over time, both will be in, what you probably think you want out of life: “profit”.</a:t>
            </a:r>
          </a:p>
        </p:txBody>
      </p:sp>
      <p:sp>
        <p:nvSpPr>
          <p:cNvPr id="5" name="Title 1">
            <a:extLst>
              <a:ext uri="{FF2B5EF4-FFF2-40B4-BE49-F238E27FC236}">
                <a16:creationId xmlns:a16="http://schemas.microsoft.com/office/drawing/2014/main" id="{CD296FDA-7438-4DA0-98C4-1BB1329D1E23}"/>
              </a:ext>
            </a:extLst>
          </p:cNvPr>
          <p:cNvSpPr>
            <a:spLocks noGrp="1"/>
          </p:cNvSpPr>
          <p:nvPr>
            <p:ph type="title"/>
          </p:nvPr>
        </p:nvSpPr>
        <p:spPr>
          <a:xfrm>
            <a:off x="831850" y="103127"/>
            <a:ext cx="10420350" cy="1189408"/>
          </a:xfrm>
        </p:spPr>
        <p:txBody>
          <a:bodyPr/>
          <a:lstStyle/>
          <a:p>
            <a:r>
              <a:rPr lang="en-US" dirty="0"/>
              <a:t>“Value” and Volatronix</a:t>
            </a:r>
          </a:p>
        </p:txBody>
      </p:sp>
      <p:graphicFrame>
        <p:nvGraphicFramePr>
          <p:cNvPr id="6" name="Table 5">
            <a:extLst>
              <a:ext uri="{FF2B5EF4-FFF2-40B4-BE49-F238E27FC236}">
                <a16:creationId xmlns:a16="http://schemas.microsoft.com/office/drawing/2014/main" id="{E0C8EBBB-A9DB-4D3D-9DAF-23772B9BBC1D}"/>
              </a:ext>
            </a:extLst>
          </p:cNvPr>
          <p:cNvGraphicFramePr>
            <a:graphicFrameLocks noGrp="1"/>
          </p:cNvGraphicFramePr>
          <p:nvPr>
            <p:extLst>
              <p:ext uri="{D42A27DB-BD31-4B8C-83A1-F6EECF244321}">
                <p14:modId xmlns:p14="http://schemas.microsoft.com/office/powerpoint/2010/main" val="831627139"/>
              </p:ext>
            </p:extLst>
          </p:nvPr>
        </p:nvGraphicFramePr>
        <p:xfrm>
          <a:off x="1035050" y="2076799"/>
          <a:ext cx="9811466" cy="2346960"/>
        </p:xfrm>
        <a:graphic>
          <a:graphicData uri="http://schemas.openxmlformats.org/drawingml/2006/table">
            <a:tbl>
              <a:tblPr firstRow="1" bandRow="1">
                <a:tableStyleId>{5C22544A-7EE6-4342-B048-85BDC9FD1C3A}</a:tableStyleId>
              </a:tblPr>
              <a:tblGrid>
                <a:gridCol w="4905733">
                  <a:extLst>
                    <a:ext uri="{9D8B030D-6E8A-4147-A177-3AD203B41FA5}">
                      <a16:colId xmlns:a16="http://schemas.microsoft.com/office/drawing/2014/main" val="3084891884"/>
                    </a:ext>
                  </a:extLst>
                </a:gridCol>
                <a:gridCol w="4905733">
                  <a:extLst>
                    <a:ext uri="{9D8B030D-6E8A-4147-A177-3AD203B41FA5}">
                      <a16:colId xmlns:a16="http://schemas.microsoft.com/office/drawing/2014/main" val="1192747214"/>
                    </a:ext>
                  </a:extLst>
                </a:gridCol>
              </a:tblGrid>
              <a:tr h="370840">
                <a:tc>
                  <a:txBody>
                    <a:bodyPr/>
                    <a:lstStyle/>
                    <a:p>
                      <a:pPr marL="0" indent="0">
                        <a:buFont typeface="+mj-lt"/>
                        <a:buNone/>
                      </a:pPr>
                      <a:r>
                        <a:rPr lang="en-US" sz="1800" dirty="0"/>
                        <a:t>The USD value of ETN </a:t>
                      </a:r>
                      <a:r>
                        <a:rPr lang="en-US" sz="1800" dirty="0">
                          <a:solidFill>
                            <a:srgbClr val="FF0000"/>
                          </a:solidFill>
                        </a:rPr>
                        <a:t>doubles</a:t>
                      </a:r>
                    </a:p>
                    <a:p>
                      <a:pPr marL="342900" indent="-342900">
                        <a:buFont typeface="+mj-lt"/>
                        <a:buAutoNum type="arabicPeriod"/>
                      </a:pPr>
                      <a:r>
                        <a:rPr lang="en-US" sz="1400" dirty="0"/>
                        <a:t>I sell half my </a:t>
                      </a:r>
                      <a:r>
                        <a:rPr lang="en-US" sz="1400" dirty="0">
                          <a:solidFill>
                            <a:schemeClr val="accent2"/>
                          </a:solidFill>
                        </a:rPr>
                        <a:t>ETN</a:t>
                      </a:r>
                      <a:r>
                        <a:rPr lang="en-US" sz="1400" dirty="0"/>
                        <a:t> to buy more </a:t>
                      </a:r>
                      <a:r>
                        <a:rPr lang="en-US" sz="1400" dirty="0">
                          <a:solidFill>
                            <a:schemeClr val="accent5"/>
                          </a:solidFill>
                        </a:rPr>
                        <a:t>USD</a:t>
                      </a:r>
                    </a:p>
                    <a:p>
                      <a:pPr marL="342900" indent="-342900">
                        <a:buFont typeface="+mj-lt"/>
                        <a:buAutoNum type="arabicPeriod"/>
                      </a:pPr>
                      <a:r>
                        <a:rPr lang="en-US" sz="1400" dirty="0"/>
                        <a:t>Now I have 50% less </a:t>
                      </a:r>
                      <a:r>
                        <a:rPr lang="en-US" sz="1400" dirty="0">
                          <a:solidFill>
                            <a:schemeClr val="accent2">
                              <a:lumMod val="75000"/>
                            </a:schemeClr>
                          </a:solidFill>
                        </a:rPr>
                        <a:t>ETN</a:t>
                      </a:r>
                      <a:r>
                        <a:rPr lang="en-US" sz="1400" dirty="0"/>
                        <a:t>, equal in </a:t>
                      </a:r>
                      <a:r>
                        <a:rPr lang="en-US" sz="1400" dirty="0">
                          <a:solidFill>
                            <a:schemeClr val="accent4">
                              <a:lumMod val="75000"/>
                            </a:schemeClr>
                          </a:solidFill>
                        </a:rPr>
                        <a:t>USD</a:t>
                      </a:r>
                      <a:r>
                        <a:rPr lang="en-US" sz="1400" dirty="0"/>
                        <a:t> value as the full 100% of </a:t>
                      </a:r>
                      <a:r>
                        <a:rPr lang="en-US" sz="1400" dirty="0">
                          <a:solidFill>
                            <a:schemeClr val="accent6">
                              <a:lumMod val="75000"/>
                            </a:schemeClr>
                          </a:solidFill>
                        </a:rPr>
                        <a:t>ETN</a:t>
                      </a:r>
                      <a:r>
                        <a:rPr lang="en-US" sz="1400" dirty="0"/>
                        <a:t> at the start</a:t>
                      </a:r>
                    </a:p>
                    <a:p>
                      <a:pPr marL="342900" indent="-342900">
                        <a:buFont typeface="+mj-lt"/>
                        <a:buAutoNum type="arabicPeriod"/>
                      </a:pPr>
                      <a:r>
                        <a:rPr lang="en-US" sz="1400" dirty="0"/>
                        <a:t>I have doubled my </a:t>
                      </a:r>
                      <a:r>
                        <a:rPr lang="en-US" sz="1400" dirty="0">
                          <a:solidFill>
                            <a:schemeClr val="accent2">
                              <a:lumMod val="40000"/>
                              <a:lumOff val="60000"/>
                            </a:schemeClr>
                          </a:solidFill>
                        </a:rPr>
                        <a:t>USD</a:t>
                      </a:r>
                    </a:p>
                    <a:p>
                      <a:pPr marL="342900" indent="-342900">
                        <a:buFont typeface="+mj-lt"/>
                        <a:buAutoNum type="arabicPeriod"/>
                      </a:pPr>
                      <a:r>
                        <a:rPr lang="en-US" sz="1400" dirty="0"/>
                        <a:t>The </a:t>
                      </a:r>
                      <a:r>
                        <a:rPr lang="en-US" sz="1400" dirty="0">
                          <a:solidFill>
                            <a:schemeClr val="accent1">
                              <a:lumMod val="75000"/>
                            </a:schemeClr>
                          </a:solidFill>
                        </a:rPr>
                        <a:t>USD</a:t>
                      </a:r>
                      <a:r>
                        <a:rPr lang="en-US" sz="1400" dirty="0"/>
                        <a:t> gain is 100% and the </a:t>
                      </a:r>
                      <a:r>
                        <a:rPr lang="en-US" sz="1400" dirty="0">
                          <a:solidFill>
                            <a:schemeClr val="bg1">
                              <a:lumMod val="50000"/>
                            </a:schemeClr>
                          </a:solidFill>
                        </a:rPr>
                        <a:t>ETN</a:t>
                      </a:r>
                      <a:r>
                        <a:rPr lang="en-US" sz="1400" dirty="0"/>
                        <a:t> loss is 50%</a:t>
                      </a:r>
                    </a:p>
                    <a:p>
                      <a:pPr marL="342900" indent="-342900">
                        <a:buFont typeface="+mj-lt"/>
                        <a:buAutoNum type="arabicPeriod"/>
                      </a:pPr>
                      <a:r>
                        <a:rPr lang="en-US" sz="1400" dirty="0"/>
                        <a:t>the </a:t>
                      </a:r>
                      <a:r>
                        <a:rPr lang="en-US" sz="1400" dirty="0">
                          <a:solidFill>
                            <a:schemeClr val="accent1">
                              <a:lumMod val="60000"/>
                              <a:lumOff val="40000"/>
                            </a:schemeClr>
                          </a:solidFill>
                        </a:rPr>
                        <a:t>USD</a:t>
                      </a:r>
                      <a:r>
                        <a:rPr lang="en-US" sz="1400" dirty="0"/>
                        <a:t> value of </a:t>
                      </a:r>
                      <a:r>
                        <a:rPr lang="en-US" sz="1400" dirty="0">
                          <a:solidFill>
                            <a:srgbClr val="92D050"/>
                          </a:solidFill>
                        </a:rPr>
                        <a:t>ETN</a:t>
                      </a:r>
                      <a:r>
                        <a:rPr lang="en-US" sz="1400" dirty="0"/>
                        <a:t> remaining is equal to what it was to begin with</a:t>
                      </a:r>
                    </a:p>
                    <a:p>
                      <a:pPr marL="342900" indent="-342900">
                        <a:buFont typeface="+mj-lt"/>
                        <a:buAutoNum type="arabicPeriod"/>
                      </a:pPr>
                      <a:r>
                        <a:rPr lang="en-US" sz="1400" dirty="0"/>
                        <a:t>The overall value in </a:t>
                      </a:r>
                      <a:r>
                        <a:rPr lang="en-US" sz="1400" dirty="0">
                          <a:solidFill>
                            <a:schemeClr val="accent4"/>
                          </a:solidFill>
                        </a:rPr>
                        <a:t>USD</a:t>
                      </a:r>
                      <a:r>
                        <a:rPr lang="en-US" sz="1400" dirty="0"/>
                        <a:t> is now 1.5x its initial value</a:t>
                      </a:r>
                    </a:p>
                    <a:p>
                      <a:endParaRPr lang="en-US" dirty="0"/>
                    </a:p>
                  </a:txBody>
                  <a:tcP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The USD value of ETN </a:t>
                      </a:r>
                      <a:r>
                        <a:rPr lang="en-US" sz="1800" dirty="0">
                          <a:solidFill>
                            <a:srgbClr val="FF0000"/>
                          </a:solidFill>
                        </a:rPr>
                        <a:t>halves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I sell half my </a:t>
                      </a:r>
                      <a:r>
                        <a:rPr lang="en-US" sz="1400" dirty="0">
                          <a:solidFill>
                            <a:schemeClr val="accent2"/>
                          </a:solidFill>
                        </a:rPr>
                        <a:t>USD</a:t>
                      </a:r>
                      <a:r>
                        <a:rPr lang="en-US" sz="1400" dirty="0"/>
                        <a:t> to buy more </a:t>
                      </a:r>
                      <a:r>
                        <a:rPr lang="en-US" sz="1400" dirty="0">
                          <a:solidFill>
                            <a:schemeClr val="accent5"/>
                          </a:solidFill>
                        </a:rPr>
                        <a:t>ETN</a:t>
                      </a:r>
                      <a:r>
                        <a:rPr lang="en-US" sz="1400" dirty="0"/>
                        <a:t>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Now I have 50% less </a:t>
                      </a:r>
                      <a:r>
                        <a:rPr lang="en-US" sz="1400" dirty="0">
                          <a:solidFill>
                            <a:schemeClr val="accent2">
                              <a:lumMod val="75000"/>
                            </a:schemeClr>
                          </a:solidFill>
                        </a:rPr>
                        <a:t>USD</a:t>
                      </a:r>
                      <a:r>
                        <a:rPr lang="en-US" sz="1400" dirty="0"/>
                        <a:t>, equal in </a:t>
                      </a:r>
                      <a:r>
                        <a:rPr lang="en-US" sz="1400" dirty="0">
                          <a:solidFill>
                            <a:schemeClr val="accent4">
                              <a:lumMod val="75000"/>
                            </a:schemeClr>
                          </a:solidFill>
                        </a:rPr>
                        <a:t>ETN</a:t>
                      </a:r>
                      <a:r>
                        <a:rPr lang="en-US" sz="1400" dirty="0"/>
                        <a:t> value as the full 100% of </a:t>
                      </a:r>
                      <a:r>
                        <a:rPr lang="en-US" sz="1400" dirty="0">
                          <a:solidFill>
                            <a:schemeClr val="accent6">
                              <a:lumMod val="75000"/>
                            </a:schemeClr>
                          </a:solidFill>
                        </a:rPr>
                        <a:t>USD</a:t>
                      </a:r>
                      <a:r>
                        <a:rPr lang="en-US" sz="1400" dirty="0"/>
                        <a:t> at the start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I have doubled my </a:t>
                      </a:r>
                      <a:r>
                        <a:rPr lang="en-US" sz="1400" dirty="0">
                          <a:solidFill>
                            <a:schemeClr val="accent2">
                              <a:lumMod val="40000"/>
                              <a:lumOff val="60000"/>
                            </a:schemeClr>
                          </a:solidFill>
                        </a:rPr>
                        <a:t>ETN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The </a:t>
                      </a:r>
                      <a:r>
                        <a:rPr lang="en-US" sz="1400" dirty="0">
                          <a:solidFill>
                            <a:schemeClr val="accent1">
                              <a:lumMod val="75000"/>
                            </a:schemeClr>
                          </a:solidFill>
                        </a:rPr>
                        <a:t>ETN</a:t>
                      </a:r>
                      <a:r>
                        <a:rPr lang="en-US" sz="1400" dirty="0"/>
                        <a:t> gain is 100% and the </a:t>
                      </a:r>
                      <a:r>
                        <a:rPr lang="en-US" sz="1400" dirty="0">
                          <a:solidFill>
                            <a:schemeClr val="bg1">
                              <a:lumMod val="50000"/>
                            </a:schemeClr>
                          </a:solidFill>
                        </a:rPr>
                        <a:t>USD</a:t>
                      </a:r>
                      <a:r>
                        <a:rPr lang="en-US" sz="1400" dirty="0"/>
                        <a:t> loss is 50%</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The </a:t>
                      </a:r>
                      <a:r>
                        <a:rPr lang="en-US" sz="1400" dirty="0">
                          <a:solidFill>
                            <a:schemeClr val="accent1">
                              <a:lumMod val="60000"/>
                              <a:lumOff val="40000"/>
                            </a:schemeClr>
                          </a:solidFill>
                        </a:rPr>
                        <a:t>ETN</a:t>
                      </a:r>
                      <a:r>
                        <a:rPr lang="en-US" sz="1400" dirty="0"/>
                        <a:t> value of </a:t>
                      </a:r>
                      <a:r>
                        <a:rPr lang="en-US" sz="1400" dirty="0">
                          <a:solidFill>
                            <a:srgbClr val="92D050"/>
                          </a:solidFill>
                        </a:rPr>
                        <a:t>USD</a:t>
                      </a:r>
                      <a:r>
                        <a:rPr lang="en-US" sz="1400" dirty="0"/>
                        <a:t> remaining is equal to what it was to begin with</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The overall value in </a:t>
                      </a:r>
                      <a:r>
                        <a:rPr lang="en-US" sz="1400" dirty="0">
                          <a:solidFill>
                            <a:schemeClr val="accent4"/>
                          </a:solidFill>
                        </a:rPr>
                        <a:t>ETN</a:t>
                      </a:r>
                      <a:r>
                        <a:rPr lang="en-US" sz="1400" dirty="0"/>
                        <a:t> is now 1.5x its initial value.</a:t>
                      </a:r>
                    </a:p>
                    <a:p>
                      <a:endParaRPr lang="en-US" dirty="0"/>
                    </a:p>
                  </a:txBody>
                  <a:tcPr>
                    <a:solidFill>
                      <a:schemeClr val="tx1"/>
                    </a:solidFill>
                  </a:tcPr>
                </a:tc>
                <a:extLst>
                  <a:ext uri="{0D108BD9-81ED-4DB2-BD59-A6C34878D82A}">
                    <a16:rowId xmlns:a16="http://schemas.microsoft.com/office/drawing/2014/main" val="3694172531"/>
                  </a:ext>
                </a:extLst>
              </a:tr>
            </a:tbl>
          </a:graphicData>
        </a:graphic>
      </p:graphicFrame>
    </p:spTree>
    <p:extLst>
      <p:ext uri="{BB962C8B-B14F-4D97-AF65-F5344CB8AC3E}">
        <p14:creationId xmlns:p14="http://schemas.microsoft.com/office/powerpoint/2010/main" val="7849661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35050" y="1473199"/>
            <a:ext cx="10121900" cy="5019675"/>
          </a:xfrm>
        </p:spPr>
        <p:txBody>
          <a:bodyPr>
            <a:normAutofit/>
          </a:bodyPr>
          <a:lstStyle/>
          <a:p>
            <a:pPr marL="0" indent="0">
              <a:buNone/>
            </a:pPr>
            <a:br>
              <a:rPr lang="en-US" sz="1800" dirty="0"/>
            </a:br>
            <a:br>
              <a:rPr lang="en-US" sz="1800" dirty="0"/>
            </a:br>
            <a:r>
              <a:rPr lang="en-US" sz="1800" b="1" dirty="0">
                <a:solidFill>
                  <a:srgbClr val="FF0000"/>
                </a:solidFill>
              </a:rPr>
              <a:t>We are growing the container that holds the coins</a:t>
            </a:r>
          </a:p>
          <a:p>
            <a:pPr marL="0" indent="0">
              <a:buNone/>
            </a:pPr>
            <a:r>
              <a:rPr lang="en-US" sz="1800" dirty="0"/>
              <a:t>Without caring what type of coin has greater numbers in the container, because that is ever-changing! But the size of the box holding the red and blue balls is mathematically destined to grow.</a:t>
            </a:r>
          </a:p>
          <a:p>
            <a:pPr marL="0" indent="0">
              <a:buNone/>
            </a:pPr>
            <a:r>
              <a:rPr lang="en-US" sz="1800" dirty="0"/>
              <a:t>Even with extreme settings that could have 98% of total allocations on the coin side, the 2% of base currency after 10,000 trades is over 99.99% likely to have given a base currency profit. </a:t>
            </a:r>
          </a:p>
          <a:p>
            <a:pPr marL="0" indent="0">
              <a:buNone/>
            </a:pPr>
            <a:r>
              <a:rPr lang="en-US" sz="1800" dirty="0"/>
              <a:t>By then, after all other traders consider the coin “dead”, our coin allocation is so big that even a very small, say, even only 5%, price retracement towards it’s highest price since we started trading, would still give us enormous base profit.</a:t>
            </a:r>
          </a:p>
          <a:p>
            <a:pPr marL="0" indent="0">
              <a:buNone/>
            </a:pPr>
            <a:r>
              <a:rPr lang="en-US" sz="1800" dirty="0"/>
              <a:t>Most Traders are too one-sided when trading and so they panic when they should be buying, and they ride the illusion of “gains” when they should be selling.</a:t>
            </a:r>
          </a:p>
        </p:txBody>
      </p:sp>
      <p:sp>
        <p:nvSpPr>
          <p:cNvPr id="5" name="Title 1">
            <a:extLst>
              <a:ext uri="{FF2B5EF4-FFF2-40B4-BE49-F238E27FC236}">
                <a16:creationId xmlns:a16="http://schemas.microsoft.com/office/drawing/2014/main" id="{CD296FDA-7438-4DA0-98C4-1BB1329D1E23}"/>
              </a:ext>
            </a:extLst>
          </p:cNvPr>
          <p:cNvSpPr>
            <a:spLocks noGrp="1"/>
          </p:cNvSpPr>
          <p:nvPr>
            <p:ph type="title"/>
          </p:nvPr>
        </p:nvSpPr>
        <p:spPr>
          <a:xfrm>
            <a:off x="939800" y="147636"/>
            <a:ext cx="10515600" cy="1325563"/>
          </a:xfrm>
        </p:spPr>
        <p:txBody>
          <a:bodyPr/>
          <a:lstStyle/>
          <a:p>
            <a:r>
              <a:rPr lang="en-US" dirty="0"/>
              <a:t>“Value” and Volatronix</a:t>
            </a:r>
          </a:p>
        </p:txBody>
      </p:sp>
    </p:spTree>
    <p:extLst>
      <p:ext uri="{BB962C8B-B14F-4D97-AF65-F5344CB8AC3E}">
        <p14:creationId xmlns:p14="http://schemas.microsoft.com/office/powerpoint/2010/main" val="24595736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46C92-2DB1-42F8-9BFC-BF43FCA3D376}"/>
              </a:ext>
            </a:extLst>
          </p:cNvPr>
          <p:cNvSpPr>
            <a:spLocks noGrp="1"/>
          </p:cNvSpPr>
          <p:nvPr>
            <p:ph idx="1"/>
          </p:nvPr>
        </p:nvSpPr>
        <p:spPr>
          <a:xfrm>
            <a:off x="1035050" y="1460501"/>
            <a:ext cx="10121900" cy="5032374"/>
          </a:xfrm>
        </p:spPr>
        <p:txBody>
          <a:bodyPr>
            <a:normAutofit fontScale="92500" lnSpcReduction="10000"/>
          </a:bodyPr>
          <a:lstStyle/>
          <a:p>
            <a:pPr marL="0" indent="0">
              <a:buNone/>
            </a:pPr>
            <a:r>
              <a:rPr lang="en-US" sz="1800" dirty="0"/>
              <a:t>You get mad when you lose dollar value because you are BIASED towards valuing FIAT currency. </a:t>
            </a:r>
            <a:endParaRPr lang="en-US" sz="1800" b="0" dirty="0">
              <a:effectLst/>
            </a:endParaRPr>
          </a:p>
          <a:p>
            <a:pPr marL="0" indent="0">
              <a:buNone/>
            </a:pPr>
            <a:r>
              <a:rPr lang="en-US" sz="1800" dirty="0"/>
              <a:t>But even so, </a:t>
            </a:r>
            <a:r>
              <a:rPr lang="en-US" sz="1800" u="sng" dirty="0"/>
              <a:t>you should not be mad</a:t>
            </a:r>
            <a:r>
              <a:rPr lang="en-US" sz="1800" dirty="0"/>
              <a:t> because with more coins comes a much greater amplification of future base value gain from even smaller price changes upward.  </a:t>
            </a:r>
            <a:endParaRPr lang="en-US" sz="1800" b="0" dirty="0">
              <a:effectLst/>
            </a:endParaRPr>
          </a:p>
          <a:p>
            <a:pPr marL="0" indent="0">
              <a:buNone/>
            </a:pPr>
            <a:r>
              <a:rPr lang="en-US" sz="1800" dirty="0"/>
              <a:t>For example if a price drops more than 99% but then doubles in price and halves in price over and over again, never seeming to recover to its former highs- not even half the way back up, you will still accumulate more and more coins, to the point where even a 1/10</a:t>
            </a:r>
            <a:r>
              <a:rPr lang="en-US" sz="1800" baseline="30000" dirty="0"/>
              <a:t>th</a:t>
            </a:r>
            <a:r>
              <a:rPr lang="en-US" sz="1800" dirty="0"/>
              <a:t>, 1/100</a:t>
            </a:r>
            <a:r>
              <a:rPr lang="en-US" sz="1800" baseline="30000" dirty="0"/>
              <a:t>th</a:t>
            </a:r>
            <a:r>
              <a:rPr lang="en-US" sz="1800" dirty="0"/>
              <a:t>, or even 1/1000</a:t>
            </a:r>
            <a:r>
              <a:rPr lang="en-US" sz="1800" baseline="30000" dirty="0"/>
              <a:t>th</a:t>
            </a:r>
            <a:r>
              <a:rPr lang="en-US" sz="1800" dirty="0"/>
              <a:t> recovery can give you massive wealth in dollar value.  </a:t>
            </a:r>
          </a:p>
          <a:p>
            <a:pPr marL="0" indent="0">
              <a:buNone/>
            </a:pPr>
            <a:r>
              <a:rPr lang="en-US" sz="1800" dirty="0">
                <a:solidFill>
                  <a:srgbClr val="00B050"/>
                </a:solidFill>
              </a:rPr>
              <a:t>Time + Volatility </a:t>
            </a:r>
            <a:r>
              <a:rPr lang="en-US" sz="1800" dirty="0">
                <a:solidFill>
                  <a:srgbClr val="00B050"/>
                </a:solidFill>
                <a:sym typeface="Wingdings" panose="05000000000000000000" pitchFamily="2" charset="2"/>
              </a:rPr>
              <a:t> Growth of two assets traded against each other with proper money management</a:t>
            </a:r>
            <a:endParaRPr lang="en-US" sz="1800" dirty="0">
              <a:solidFill>
                <a:srgbClr val="00B050"/>
              </a:solidFill>
            </a:endParaRPr>
          </a:p>
          <a:p>
            <a:pPr marL="0" indent="0">
              <a:buNone/>
            </a:pPr>
            <a:r>
              <a:rPr lang="en-US" sz="1800" dirty="0"/>
              <a:t>Profit is proportional to volatility.  Wealth is proportional to consistent trading over time.  It’s really this simple.  </a:t>
            </a:r>
          </a:p>
          <a:p>
            <a:pPr marL="0" indent="0">
              <a:buNone/>
            </a:pPr>
            <a:r>
              <a:rPr lang="en-US" sz="1800" dirty="0"/>
              <a:t>I believe all the indicators, financial advisors, pattern identification systems, and even neural networks, are just “noise” to distract us from the simple mathematics involved in guaranteeing that trading a market grows wealth.  Why hasn’t a neural network learn what I’ve discovered yet?  Because they are programmed by humans with faulty assumptions and bias. </a:t>
            </a:r>
          </a:p>
          <a:p>
            <a:pPr marL="0" indent="0">
              <a:buNone/>
            </a:pPr>
            <a:r>
              <a:rPr lang="en-US" sz="1800" dirty="0"/>
              <a:t>This is the same with the stock market, FOREX, and really any business.  Volatronix applied to the stock market or FOREX, like Cryptocurrencies, would be buying when everyone panic sells, and be selling when hypes are pumping.  </a:t>
            </a:r>
          </a:p>
          <a:p>
            <a:pPr marL="0" indent="0">
              <a:buNone/>
            </a:pPr>
            <a:r>
              <a:rPr lang="en-US" sz="1800" dirty="0"/>
              <a:t>It’s the safest and smartest way to make money without predicting the future, black swan events, or being an “insider”</a:t>
            </a:r>
          </a:p>
        </p:txBody>
      </p:sp>
      <p:sp>
        <p:nvSpPr>
          <p:cNvPr id="5" name="Title 1">
            <a:extLst>
              <a:ext uri="{FF2B5EF4-FFF2-40B4-BE49-F238E27FC236}">
                <a16:creationId xmlns:a16="http://schemas.microsoft.com/office/drawing/2014/main" id="{CD296FDA-7438-4DA0-98C4-1BB1329D1E23}"/>
              </a:ext>
            </a:extLst>
          </p:cNvPr>
          <p:cNvSpPr>
            <a:spLocks noGrp="1"/>
          </p:cNvSpPr>
          <p:nvPr>
            <p:ph type="title"/>
          </p:nvPr>
        </p:nvSpPr>
        <p:spPr>
          <a:xfrm>
            <a:off x="939800" y="147636"/>
            <a:ext cx="10515600" cy="1325563"/>
          </a:xfrm>
        </p:spPr>
        <p:txBody>
          <a:bodyPr/>
          <a:lstStyle/>
          <a:p>
            <a:r>
              <a:rPr lang="en-US" dirty="0"/>
              <a:t>“Value” and Volatronix</a:t>
            </a:r>
          </a:p>
        </p:txBody>
      </p:sp>
    </p:spTree>
    <p:extLst>
      <p:ext uri="{BB962C8B-B14F-4D97-AF65-F5344CB8AC3E}">
        <p14:creationId xmlns:p14="http://schemas.microsoft.com/office/powerpoint/2010/main" val="1703466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“COIN_BASE”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7199376" cy="584775"/>
          </a:xfrm>
          <a:prstGeom prst="rect">
            <a:avLst/>
          </a:prstGeom>
          <a:noFill/>
        </p:spPr>
        <p:txBody>
          <a:bodyPr wrap="square" rtlCol="0">
            <a:spAutoFit/>
          </a:bodyPr>
          <a:lstStyle/>
          <a:p>
            <a:r>
              <a:rPr lang="en-US" sz="3200" dirty="0"/>
              <a:t>This is a prototype JSON configuration</a:t>
            </a:r>
          </a:p>
        </p:txBody>
      </p:sp>
      <p:sp>
        <p:nvSpPr>
          <p:cNvPr id="7" name="Title 1">
            <a:extLst>
              <a:ext uri="{FF2B5EF4-FFF2-40B4-BE49-F238E27FC236}">
                <a16:creationId xmlns:a16="http://schemas.microsoft.com/office/drawing/2014/main" id="{EBD09079-701B-40D2-9D35-E22E29ACA040}"/>
              </a:ext>
            </a:extLst>
          </p:cNvPr>
          <p:cNvSpPr>
            <a:spLocks noGrp="1"/>
          </p:cNvSpPr>
          <p:nvPr>
            <p:ph type="title"/>
          </p:nvPr>
        </p:nvSpPr>
        <p:spPr>
          <a:xfrm>
            <a:off x="838200" y="365125"/>
            <a:ext cx="10515600" cy="1325563"/>
          </a:xfrm>
        </p:spPr>
        <p:txBody>
          <a:bodyPr/>
          <a:lstStyle/>
          <a:p>
            <a:pPr algn="ctr"/>
            <a:r>
              <a:rPr lang="en-US" dirty="0"/>
              <a:t>Allocations Configuration</a:t>
            </a:r>
          </a:p>
        </p:txBody>
      </p:sp>
    </p:spTree>
    <p:extLst>
      <p:ext uri="{BB962C8B-B14F-4D97-AF65-F5344CB8AC3E}">
        <p14:creationId xmlns:p14="http://schemas.microsoft.com/office/powerpoint/2010/main" val="38973936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p:txBody>
          <a:bodyPr/>
          <a:lstStyle/>
          <a:p>
            <a:r>
              <a:rPr lang="en-US" dirty="0"/>
              <a:t>Profitability 	</a:t>
            </a:r>
          </a:p>
        </p:txBody>
      </p:sp>
      <p:sp>
        <p:nvSpPr>
          <p:cNvPr id="3" name="Content Placeholder 2">
            <a:extLst>
              <a:ext uri="{FF2B5EF4-FFF2-40B4-BE49-F238E27FC236}">
                <a16:creationId xmlns:a16="http://schemas.microsoft.com/office/drawing/2014/main" id="{20CC590F-126F-40F7-9BF7-5D5ACDD24DFD}"/>
              </a:ext>
            </a:extLst>
          </p:cNvPr>
          <p:cNvSpPr>
            <a:spLocks noGrp="1"/>
          </p:cNvSpPr>
          <p:nvPr>
            <p:ph idx="1"/>
          </p:nvPr>
        </p:nvSpPr>
        <p:spPr>
          <a:xfrm>
            <a:off x="838200" y="1511300"/>
            <a:ext cx="10515600" cy="4665663"/>
          </a:xfrm>
        </p:spPr>
        <p:txBody>
          <a:bodyPr>
            <a:normAutofit fontScale="92500" lnSpcReduction="10000"/>
          </a:bodyPr>
          <a:lstStyle/>
          <a:p>
            <a:r>
              <a:rPr lang="en-US" dirty="0"/>
              <a:t>It is completely </a:t>
            </a:r>
            <a:r>
              <a:rPr lang="en-US" b="1" dirty="0">
                <a:solidFill>
                  <a:srgbClr val="FF0000"/>
                </a:solidFill>
              </a:rPr>
              <a:t>impossible</a:t>
            </a:r>
            <a:r>
              <a:rPr lang="en-US" dirty="0"/>
              <a:t> to give an honest </a:t>
            </a:r>
            <a:r>
              <a:rPr lang="en-US" dirty="0">
                <a:solidFill>
                  <a:srgbClr val="FF0000"/>
                </a:solidFill>
              </a:rPr>
              <a:t>prediction</a:t>
            </a:r>
            <a:r>
              <a:rPr lang="en-US" dirty="0"/>
              <a:t> about the profitability of Volatronix.  </a:t>
            </a:r>
          </a:p>
          <a:p>
            <a:r>
              <a:rPr lang="en-US" dirty="0"/>
              <a:t>There is </a:t>
            </a:r>
            <a:r>
              <a:rPr lang="en-US" u="sng" dirty="0"/>
              <a:t>no way</a:t>
            </a:r>
            <a:r>
              <a:rPr lang="en-US" dirty="0"/>
              <a:t> to tell you how much you will earn per day, week, month or year. Recall that thinking in terms of how much base currency you “earn” means you are biased toward one asset, and are using another one to grow it, when really the coin and base give and take from each other proportional to shifts in value bias changes in order to grow both optimally</a:t>
            </a:r>
          </a:p>
          <a:p>
            <a:r>
              <a:rPr lang="en-US" dirty="0"/>
              <a:t>Attempting to answer the question of profitability would be to attempt to predict the wave patterns, price oscillations, and volatility of all the markets it trades on in the future</a:t>
            </a:r>
          </a:p>
          <a:p>
            <a:r>
              <a:rPr lang="en-US" dirty="0"/>
              <a:t>The volatility changes DAILY </a:t>
            </a:r>
          </a:p>
          <a:p>
            <a:r>
              <a:rPr lang="en-US" dirty="0"/>
              <a:t>I CANNOT predict how it will change in the future!… </a:t>
            </a:r>
            <a:r>
              <a:rPr lang="en-US" dirty="0">
                <a:sym typeface="Wingdings" panose="05000000000000000000" pitchFamily="2" charset="2"/>
              </a:rPr>
              <a:t> </a:t>
            </a:r>
            <a:r>
              <a:rPr lang="en-US" dirty="0"/>
              <a:t>BUT -&gt;</a:t>
            </a:r>
          </a:p>
        </p:txBody>
      </p:sp>
    </p:spTree>
    <p:extLst>
      <p:ext uri="{BB962C8B-B14F-4D97-AF65-F5344CB8AC3E}">
        <p14:creationId xmlns:p14="http://schemas.microsoft.com/office/powerpoint/2010/main" val="1156094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p:txBody>
          <a:bodyPr/>
          <a:lstStyle/>
          <a:p>
            <a:r>
              <a:rPr lang="en-US" dirty="0"/>
              <a:t>Profitability	</a:t>
            </a:r>
          </a:p>
        </p:txBody>
      </p:sp>
      <p:sp>
        <p:nvSpPr>
          <p:cNvPr id="3" name="Content Placeholder 2">
            <a:extLst>
              <a:ext uri="{FF2B5EF4-FFF2-40B4-BE49-F238E27FC236}">
                <a16:creationId xmlns:a16="http://schemas.microsoft.com/office/drawing/2014/main" id="{20CC590F-126F-40F7-9BF7-5D5ACDD24DFD}"/>
              </a:ext>
            </a:extLst>
          </p:cNvPr>
          <p:cNvSpPr>
            <a:spLocks noGrp="1"/>
          </p:cNvSpPr>
          <p:nvPr>
            <p:ph idx="1"/>
          </p:nvPr>
        </p:nvSpPr>
        <p:spPr>
          <a:xfrm>
            <a:off x="838200" y="1511300"/>
            <a:ext cx="10515600" cy="4665663"/>
          </a:xfrm>
        </p:spPr>
        <p:txBody>
          <a:bodyPr>
            <a:normAutofit fontScale="92500" lnSpcReduction="10000"/>
          </a:bodyPr>
          <a:lstStyle/>
          <a:p>
            <a:r>
              <a:rPr lang="en-US" dirty="0"/>
              <a:t>Growth is guaranteed on one condition: </a:t>
            </a:r>
            <a:br>
              <a:rPr lang="en-US" dirty="0"/>
            </a:br>
            <a:r>
              <a:rPr lang="en-US" dirty="0"/>
              <a:t>The market remains active and listed on the exchange and you continue running the bot without interference (or converting this to a manual strategy you run whenever you feel like it, like I did before automating this)</a:t>
            </a:r>
            <a:br>
              <a:rPr lang="en-US" dirty="0"/>
            </a:br>
            <a:endParaRPr lang="en-US" dirty="0"/>
          </a:p>
          <a:p>
            <a:r>
              <a:rPr lang="en-US" dirty="0"/>
              <a:t>I can guarantee that one of the following scenarios will be true: </a:t>
            </a:r>
          </a:p>
          <a:p>
            <a:pPr lvl="1"/>
            <a:r>
              <a:rPr lang="en-US" dirty="0"/>
              <a:t>Blue balls increase faster than red balls decrease</a:t>
            </a:r>
          </a:p>
          <a:p>
            <a:pPr lvl="1"/>
            <a:r>
              <a:rPr lang="en-US" dirty="0"/>
              <a:t>Red balls increase faster than blue balls decrease</a:t>
            </a:r>
          </a:p>
          <a:p>
            <a:pPr lvl="1"/>
            <a:r>
              <a:rPr lang="en-US" dirty="0"/>
              <a:t>Given an increasing number of trades, the likelihood quickly approaches a 100% guarantee for the growth of both red and blue balls, or rather, both COIN </a:t>
            </a:r>
            <a:r>
              <a:rPr lang="en-US" u="sng" dirty="0"/>
              <a:t>and</a:t>
            </a:r>
            <a:r>
              <a:rPr lang="en-US" dirty="0"/>
              <a:t> BASE CURRENCY </a:t>
            </a:r>
            <a:r>
              <a:rPr lang="en-US" dirty="0">
                <a:sym typeface="Wingdings" panose="05000000000000000000" pitchFamily="2" charset="2"/>
              </a:rPr>
              <a:t> as explained in the Value section.</a:t>
            </a:r>
          </a:p>
          <a:p>
            <a:pPr lvl="1"/>
            <a:endParaRPr lang="en-US" dirty="0">
              <a:sym typeface="Wingdings" panose="05000000000000000000" pitchFamily="2" charset="2"/>
            </a:endParaRPr>
          </a:p>
          <a:p>
            <a:r>
              <a:rPr lang="en-US" dirty="0">
                <a:sym typeface="Wingdings" panose="05000000000000000000" pitchFamily="2" charset="2"/>
              </a:rPr>
              <a:t>In the next section, we will explore all the facets of the Volatronix simulator</a:t>
            </a:r>
            <a:endParaRPr lang="en-US" dirty="0"/>
          </a:p>
        </p:txBody>
      </p:sp>
    </p:spTree>
    <p:extLst>
      <p:ext uri="{BB962C8B-B14F-4D97-AF65-F5344CB8AC3E}">
        <p14:creationId xmlns:p14="http://schemas.microsoft.com/office/powerpoint/2010/main" val="25013151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p:txBody>
          <a:bodyPr/>
          <a:lstStyle/>
          <a:p>
            <a:r>
              <a:rPr lang="en-US" dirty="0"/>
              <a:t>The Volatronix Simulator	</a:t>
            </a:r>
          </a:p>
        </p:txBody>
      </p:sp>
      <p:sp>
        <p:nvSpPr>
          <p:cNvPr id="3" name="Content Placeholder 2">
            <a:extLst>
              <a:ext uri="{FF2B5EF4-FFF2-40B4-BE49-F238E27FC236}">
                <a16:creationId xmlns:a16="http://schemas.microsoft.com/office/drawing/2014/main" id="{20CC590F-126F-40F7-9BF7-5D5ACDD24DFD}"/>
              </a:ext>
            </a:extLst>
          </p:cNvPr>
          <p:cNvSpPr>
            <a:spLocks noGrp="1"/>
          </p:cNvSpPr>
          <p:nvPr>
            <p:ph idx="1"/>
          </p:nvPr>
        </p:nvSpPr>
        <p:spPr>
          <a:xfrm>
            <a:off x="838200" y="1511300"/>
            <a:ext cx="10515600" cy="4665663"/>
          </a:xfrm>
        </p:spPr>
        <p:txBody>
          <a:bodyPr>
            <a:normAutofit/>
          </a:bodyPr>
          <a:lstStyle/>
          <a:p>
            <a:r>
              <a:rPr lang="en-US" dirty="0"/>
              <a:t>Volatronix started as a paper and pen plan I used for a while and saw awesome gains in under a week.  </a:t>
            </a:r>
          </a:p>
          <a:p>
            <a:r>
              <a:rPr lang="en-US" dirty="0"/>
              <a:t>I decided to automate the strategy, but first built a simulator for trading results complete with several graphs and metrics for performance </a:t>
            </a:r>
          </a:p>
          <a:p>
            <a:r>
              <a:rPr lang="en-US" dirty="0"/>
              <a:t>The simulator runs on 100% randomly generated data, and generates charts for the price, base allocation, coin allocation, and “equilibrium growth”</a:t>
            </a:r>
          </a:p>
          <a:p>
            <a:r>
              <a:rPr lang="en-US" dirty="0"/>
              <a:t>Before diving into the simulator, let me explain some concepts next</a:t>
            </a:r>
          </a:p>
        </p:txBody>
      </p:sp>
    </p:spTree>
    <p:extLst>
      <p:ext uri="{BB962C8B-B14F-4D97-AF65-F5344CB8AC3E}">
        <p14:creationId xmlns:p14="http://schemas.microsoft.com/office/powerpoint/2010/main" val="16293153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p:txBody>
          <a:bodyPr/>
          <a:lstStyle/>
          <a:p>
            <a:r>
              <a:rPr lang="en-US" dirty="0"/>
              <a:t>The Volatronix Simulator	</a:t>
            </a:r>
          </a:p>
        </p:txBody>
      </p:sp>
      <p:sp>
        <p:nvSpPr>
          <p:cNvPr id="3" name="Content Placeholder 2">
            <a:extLst>
              <a:ext uri="{FF2B5EF4-FFF2-40B4-BE49-F238E27FC236}">
                <a16:creationId xmlns:a16="http://schemas.microsoft.com/office/drawing/2014/main" id="{20CC590F-126F-40F7-9BF7-5D5ACDD24DFD}"/>
              </a:ext>
            </a:extLst>
          </p:cNvPr>
          <p:cNvSpPr>
            <a:spLocks noGrp="1"/>
          </p:cNvSpPr>
          <p:nvPr>
            <p:ph idx="1"/>
          </p:nvPr>
        </p:nvSpPr>
        <p:spPr>
          <a:xfrm>
            <a:off x="838200" y="1511300"/>
            <a:ext cx="10515600" cy="4665663"/>
          </a:xfrm>
        </p:spPr>
        <p:txBody>
          <a:bodyPr>
            <a:normAutofit fontScale="92500" lnSpcReduction="10000"/>
          </a:bodyPr>
          <a:lstStyle/>
          <a:p>
            <a:r>
              <a:rPr lang="en-US" dirty="0"/>
              <a:t>Allocations</a:t>
            </a:r>
          </a:p>
          <a:p>
            <a:pPr lvl="1"/>
            <a:r>
              <a:rPr lang="en-US" dirty="0"/>
              <a:t>Before running any Volatronix based system, you allocate half your max base currency investment in a market to buy coin, and reserve the other half of the base currency, leaving it untouched in the account.  This is so that the system is prepared to buy low and sell high</a:t>
            </a:r>
          </a:p>
          <a:p>
            <a:pPr lvl="1"/>
            <a:r>
              <a:rPr lang="en-US" dirty="0"/>
              <a:t>There are 2 ways to look at it, the value of your account is either 2x the value of your base allocation, or 2x the value of your coin allocation to begin with.  </a:t>
            </a:r>
          </a:p>
          <a:p>
            <a:pPr lvl="1"/>
            <a:endParaRPr lang="en-US" dirty="0"/>
          </a:p>
          <a:p>
            <a:r>
              <a:rPr lang="en-US" dirty="0"/>
              <a:t>What is equilibrium growth?  </a:t>
            </a:r>
          </a:p>
          <a:p>
            <a:pPr lvl="1"/>
            <a:r>
              <a:rPr lang="en-US" dirty="0"/>
              <a:t>It is simply the sum of the coin allocation % growth plus the base allocation % growth, given after every single trade. Over time the equilibrium growth chart is always almost a straight up-right ascending line rising consistently in value. </a:t>
            </a:r>
          </a:p>
          <a:p>
            <a:pPr lvl="1"/>
            <a:r>
              <a:rPr lang="en-US" dirty="0"/>
              <a:t>While the equilibrium growth </a:t>
            </a:r>
            <a:r>
              <a:rPr lang="en-US" i="1" dirty="0"/>
              <a:t>can </a:t>
            </a:r>
            <a:r>
              <a:rPr lang="en-US" dirty="0"/>
              <a:t>dip a little (rarely), there is one setting that guarantees every trade results in a higher equilibrium growth than the previous trade, explained around the concept of the buy/sell factor later</a:t>
            </a:r>
          </a:p>
          <a:p>
            <a:pPr marL="457200" lvl="1" indent="0">
              <a:buNone/>
            </a:pPr>
            <a:endParaRPr lang="en-US" dirty="0"/>
          </a:p>
        </p:txBody>
      </p:sp>
    </p:spTree>
    <p:extLst>
      <p:ext uri="{BB962C8B-B14F-4D97-AF65-F5344CB8AC3E}">
        <p14:creationId xmlns:p14="http://schemas.microsoft.com/office/powerpoint/2010/main" val="24945083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p:txBody>
          <a:bodyPr/>
          <a:lstStyle/>
          <a:p>
            <a:r>
              <a:rPr lang="en-US" dirty="0"/>
              <a:t>The Volatronix Simulator	</a:t>
            </a:r>
          </a:p>
        </p:txBody>
      </p:sp>
      <p:sp>
        <p:nvSpPr>
          <p:cNvPr id="3" name="Content Placeholder 2">
            <a:extLst>
              <a:ext uri="{FF2B5EF4-FFF2-40B4-BE49-F238E27FC236}">
                <a16:creationId xmlns:a16="http://schemas.microsoft.com/office/drawing/2014/main" id="{20CC590F-126F-40F7-9BF7-5D5ACDD24DFD}"/>
              </a:ext>
            </a:extLst>
          </p:cNvPr>
          <p:cNvSpPr>
            <a:spLocks noGrp="1"/>
          </p:cNvSpPr>
          <p:nvPr>
            <p:ph idx="1"/>
          </p:nvPr>
        </p:nvSpPr>
        <p:spPr>
          <a:xfrm>
            <a:off x="838200" y="1511300"/>
            <a:ext cx="10515600" cy="4665663"/>
          </a:xfrm>
        </p:spPr>
        <p:txBody>
          <a:bodyPr>
            <a:normAutofit/>
          </a:bodyPr>
          <a:lstStyle/>
          <a:p>
            <a:pPr marL="457200" lvl="1" indent="0">
              <a:buNone/>
            </a:pPr>
            <a:r>
              <a:rPr lang="en-US" sz="4400" dirty="0">
                <a:solidFill>
                  <a:srgbClr val="FF0000"/>
                </a:solidFill>
              </a:rPr>
              <a:t>There is a small error I discovered in the simulator I used to take screenshots- the equilibrium “Drops” (top right of the charts) only checked the first 1000 entries, not 10,000, so that number should be multiplied by 10 on average.  The trading system is still flawless</a:t>
            </a:r>
          </a:p>
        </p:txBody>
      </p:sp>
    </p:spTree>
    <p:extLst>
      <p:ext uri="{BB962C8B-B14F-4D97-AF65-F5344CB8AC3E}">
        <p14:creationId xmlns:p14="http://schemas.microsoft.com/office/powerpoint/2010/main" val="2661931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10515600" cy="1325563"/>
          </a:xfrm>
        </p:spPr>
        <p:txBody>
          <a:bodyPr/>
          <a:lstStyle/>
          <a:p>
            <a:r>
              <a:rPr lang="en-US" dirty="0"/>
              <a:t>The Volatronix Simulator	</a:t>
            </a:r>
          </a:p>
        </p:txBody>
      </p:sp>
      <p:pic>
        <p:nvPicPr>
          <p:cNvPr id="4" name="Picture 3">
            <a:extLst>
              <a:ext uri="{FF2B5EF4-FFF2-40B4-BE49-F238E27FC236}">
                <a16:creationId xmlns:a16="http://schemas.microsoft.com/office/drawing/2014/main" id="{F2A7F19C-FADB-41EF-A8B1-9DA1B00A32E8}"/>
              </a:ext>
            </a:extLst>
          </p:cNvPr>
          <p:cNvPicPr>
            <a:picLocks noChangeAspect="1"/>
          </p:cNvPicPr>
          <p:nvPr/>
        </p:nvPicPr>
        <p:blipFill>
          <a:blip r:embed="rId2"/>
          <a:stretch>
            <a:fillRect/>
          </a:stretch>
        </p:blipFill>
        <p:spPr>
          <a:xfrm>
            <a:off x="0" y="932684"/>
            <a:ext cx="7505700" cy="4992631"/>
          </a:xfrm>
          <a:prstGeom prst="rect">
            <a:avLst/>
          </a:prstGeom>
        </p:spPr>
      </p:pic>
      <p:sp>
        <p:nvSpPr>
          <p:cNvPr id="5" name="TextBox 4">
            <a:extLst>
              <a:ext uri="{FF2B5EF4-FFF2-40B4-BE49-F238E27FC236}">
                <a16:creationId xmlns:a16="http://schemas.microsoft.com/office/drawing/2014/main" id="{787A7F0D-414B-4500-94E1-889ED4383E97}"/>
              </a:ext>
            </a:extLst>
          </p:cNvPr>
          <p:cNvSpPr txBox="1"/>
          <p:nvPr/>
        </p:nvSpPr>
        <p:spPr>
          <a:xfrm>
            <a:off x="7655560" y="335240"/>
            <a:ext cx="4051300" cy="6186309"/>
          </a:xfrm>
          <a:prstGeom prst="rect">
            <a:avLst/>
          </a:prstGeom>
          <a:noFill/>
        </p:spPr>
        <p:txBody>
          <a:bodyPr wrap="square" rtlCol="0">
            <a:spAutoFit/>
          </a:bodyPr>
          <a:lstStyle/>
          <a:p>
            <a:r>
              <a:rPr lang="en-US" dirty="0"/>
              <a:t>This is the basic simulator layout- which is </a:t>
            </a:r>
            <a:r>
              <a:rPr lang="en-US" b="1" dirty="0">
                <a:solidFill>
                  <a:srgbClr val="FF0000"/>
                </a:solidFill>
              </a:rPr>
              <a:t>not set up yet</a:t>
            </a:r>
            <a:r>
              <a:rPr lang="en-US" dirty="0">
                <a:solidFill>
                  <a:srgbClr val="FF0000"/>
                </a:solidFill>
              </a:rPr>
              <a:t> </a:t>
            </a:r>
            <a:r>
              <a:rPr lang="en-US" dirty="0"/>
              <a:t>for legitimate simulations.</a:t>
            </a:r>
          </a:p>
          <a:p>
            <a:endParaRPr lang="en-US" dirty="0"/>
          </a:p>
          <a:p>
            <a:r>
              <a:rPr lang="en-US" dirty="0"/>
              <a:t>Over the next few slides we will zoom in on various parts and explain how to tweak it to make it a really good simulator. First, look at the charts:</a:t>
            </a:r>
          </a:p>
          <a:p>
            <a:endParaRPr lang="en-US" dirty="0"/>
          </a:p>
          <a:p>
            <a:pPr marL="342900" indent="-342900">
              <a:buAutoNum type="arabicParenR"/>
            </a:pPr>
            <a:r>
              <a:rPr lang="en-US" dirty="0"/>
              <a:t>Top left is the random price chart- this example does not model a market</a:t>
            </a:r>
          </a:p>
          <a:p>
            <a:pPr marL="342900" indent="-342900">
              <a:buAutoNum type="arabicParenR"/>
            </a:pPr>
            <a:endParaRPr lang="en-US" dirty="0"/>
          </a:p>
          <a:p>
            <a:pPr marL="342900" indent="-342900">
              <a:buAutoNum type="arabicParenR"/>
            </a:pPr>
            <a:r>
              <a:rPr lang="en-US" dirty="0"/>
              <a:t>Bottom left is the growth of the coin allocation</a:t>
            </a:r>
          </a:p>
          <a:p>
            <a:pPr marL="342900" indent="-342900">
              <a:buAutoNum type="arabicParenR"/>
            </a:pPr>
            <a:endParaRPr lang="en-US" dirty="0"/>
          </a:p>
          <a:p>
            <a:pPr marL="342900" indent="-342900">
              <a:buAutoNum type="arabicParenR"/>
            </a:pPr>
            <a:r>
              <a:rPr lang="en-US" dirty="0"/>
              <a:t>Bottom right is the growth of the base currency allocation</a:t>
            </a:r>
          </a:p>
          <a:p>
            <a:pPr marL="342900" indent="-342900">
              <a:buAutoNum type="arabicParenR"/>
            </a:pPr>
            <a:endParaRPr lang="en-US" dirty="0"/>
          </a:p>
          <a:p>
            <a:pPr marL="342900" indent="-342900">
              <a:buAutoNum type="arabicParenR"/>
            </a:pPr>
            <a:r>
              <a:rPr lang="en-US" dirty="0"/>
              <a:t>Top Right is the equilibrium growth chart- the sum of coin and base % growths</a:t>
            </a:r>
          </a:p>
        </p:txBody>
      </p:sp>
    </p:spTree>
    <p:extLst>
      <p:ext uri="{BB962C8B-B14F-4D97-AF65-F5344CB8AC3E}">
        <p14:creationId xmlns:p14="http://schemas.microsoft.com/office/powerpoint/2010/main" val="36894645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942975"/>
          </a:xfrm>
        </p:spPr>
        <p:txBody>
          <a:bodyPr/>
          <a:lstStyle/>
          <a:p>
            <a:r>
              <a:rPr lang="en-US" dirty="0"/>
              <a:t>The Volatronix Simulator	</a:t>
            </a:r>
          </a:p>
        </p:txBody>
      </p:sp>
      <p:sp>
        <p:nvSpPr>
          <p:cNvPr id="7" name="TextBox 6">
            <a:extLst>
              <a:ext uri="{FF2B5EF4-FFF2-40B4-BE49-F238E27FC236}">
                <a16:creationId xmlns:a16="http://schemas.microsoft.com/office/drawing/2014/main" id="{A16D8E3B-10DF-4119-B8A5-4CCC81452EDB}"/>
              </a:ext>
            </a:extLst>
          </p:cNvPr>
          <p:cNvSpPr txBox="1"/>
          <p:nvPr/>
        </p:nvSpPr>
        <p:spPr>
          <a:xfrm>
            <a:off x="3762862" y="800100"/>
            <a:ext cx="8276737" cy="6186309"/>
          </a:xfrm>
          <a:prstGeom prst="rect">
            <a:avLst/>
          </a:prstGeom>
          <a:noFill/>
        </p:spPr>
        <p:txBody>
          <a:bodyPr wrap="square" rtlCol="0">
            <a:spAutoFit/>
          </a:bodyPr>
          <a:lstStyle/>
          <a:p>
            <a:r>
              <a:rPr lang="en-US" dirty="0"/>
              <a:t>The boxes with orange backgrounds and black text are inputs, the boxes with orange text are calculated</a:t>
            </a:r>
          </a:p>
          <a:p>
            <a:endParaRPr lang="en-US" sz="1200" dirty="0"/>
          </a:p>
          <a:p>
            <a:pPr marL="171450" indent="-171450">
              <a:buFontTx/>
              <a:buChar char="-"/>
            </a:pPr>
            <a:r>
              <a:rPr lang="en-US" sz="1200" dirty="0"/>
              <a:t>How much risk or base currency investment allocated to this market in total</a:t>
            </a:r>
          </a:p>
          <a:p>
            <a:pPr marL="171450" indent="-171450">
              <a:buFontTx/>
              <a:buChar char="-"/>
            </a:pPr>
            <a:r>
              <a:rPr lang="en-US" sz="1200" dirty="0"/>
              <a:t>The total number of trades to simulate- 10,000 is the max.  You can test smaller numbers, and see the numeric results, however the Charts will always show 10,000 trades of data</a:t>
            </a:r>
          </a:p>
          <a:p>
            <a:pPr marL="171450" indent="-171450">
              <a:buFontTx/>
              <a:buChar char="-"/>
            </a:pPr>
            <a:r>
              <a:rPr lang="en-US" sz="1200" dirty="0"/>
              <a:t>How many coins we start with, since the price is 10, and 500 is half of our initial base value, the coin allocation must be 50</a:t>
            </a:r>
          </a:p>
          <a:p>
            <a:pPr marL="171450" indent="-171450">
              <a:buFontTx/>
              <a:buChar char="-"/>
            </a:pPr>
            <a:r>
              <a:rPr lang="en-US" sz="1200" dirty="0"/>
              <a:t>Ending coin allocation is how many coins you end up with after 10,000 trades.  Here its 0 because the simulator is not set up properly</a:t>
            </a:r>
          </a:p>
          <a:p>
            <a:pPr marL="171450" indent="-171450">
              <a:buFontTx/>
              <a:buChar char="-"/>
            </a:pPr>
            <a:endParaRPr lang="en-US" sz="1200" dirty="0"/>
          </a:p>
          <a:p>
            <a:pPr marL="171450" indent="-171450">
              <a:buFontTx/>
              <a:buChar char="-"/>
            </a:pPr>
            <a:r>
              <a:rPr lang="en-US" sz="1200" dirty="0"/>
              <a:t>How much base currency you start and end with</a:t>
            </a:r>
          </a:p>
          <a:p>
            <a:pPr marL="171450" indent="-171450">
              <a:buFontTx/>
              <a:buChar char="-"/>
            </a:pPr>
            <a:endParaRPr lang="en-US" sz="1200" dirty="0"/>
          </a:p>
          <a:p>
            <a:pPr marL="171450" indent="-171450">
              <a:buFontTx/>
              <a:buChar char="-"/>
            </a:pPr>
            <a:endParaRPr lang="en-US" sz="1200" dirty="0"/>
          </a:p>
          <a:p>
            <a:pPr marL="171450" indent="-171450">
              <a:buFontTx/>
              <a:buChar char="-"/>
            </a:pPr>
            <a:r>
              <a:rPr lang="en-US" sz="1200" dirty="0"/>
              <a:t>How much coin you start and end with</a:t>
            </a:r>
          </a:p>
          <a:p>
            <a:pPr marL="171450" indent="-171450">
              <a:buFontTx/>
              <a:buChar char="-"/>
            </a:pPr>
            <a:endParaRPr lang="en-US" sz="1200" dirty="0"/>
          </a:p>
          <a:p>
            <a:pPr marL="171450" indent="-171450">
              <a:buFontTx/>
              <a:buChar char="-"/>
            </a:pPr>
            <a:r>
              <a:rPr lang="en-US" sz="1200" dirty="0"/>
              <a:t>Show the difference between the end price and start price, we don’t actually need this number for any reason</a:t>
            </a:r>
          </a:p>
          <a:p>
            <a:pPr marL="171450" indent="-171450">
              <a:buFontTx/>
              <a:buChar char="-"/>
            </a:pPr>
            <a:endParaRPr lang="en-US" sz="1200" dirty="0"/>
          </a:p>
          <a:p>
            <a:pPr marL="171450" indent="-171450">
              <a:buFontTx/>
              <a:buChar char="-"/>
            </a:pPr>
            <a:r>
              <a:rPr lang="en-US" sz="1200" dirty="0"/>
              <a:t>Volatility factor allows the graph to move at random, with no bounds or restriction (this is modulated by pressure and </a:t>
            </a:r>
            <a:r>
              <a:rPr lang="en-US" sz="1200" dirty="0" err="1"/>
              <a:t>loosness</a:t>
            </a:r>
            <a:r>
              <a:rPr lang="en-US" sz="1200" dirty="0"/>
              <a:t> factor in the next slide)</a:t>
            </a:r>
          </a:p>
          <a:p>
            <a:pPr marL="171450" indent="-171450">
              <a:buFontTx/>
              <a:buChar char="-"/>
            </a:pPr>
            <a:endParaRPr lang="en-US" sz="1200" dirty="0"/>
          </a:p>
          <a:p>
            <a:endParaRPr lang="en-US" sz="1200" dirty="0"/>
          </a:p>
          <a:p>
            <a:pPr marL="171450" indent="-171450">
              <a:buFontTx/>
              <a:buChar char="-"/>
            </a:pPr>
            <a:r>
              <a:rPr lang="en-US" sz="1200" dirty="0"/>
              <a:t>Actual and % growths above/below the initial coin allocation</a:t>
            </a:r>
          </a:p>
          <a:p>
            <a:pPr marL="171450" indent="-171450">
              <a:buFontTx/>
              <a:buChar char="-"/>
            </a:pPr>
            <a:endParaRPr lang="en-US" sz="1200" dirty="0"/>
          </a:p>
          <a:p>
            <a:pPr marL="171450" indent="-171450">
              <a:buFontTx/>
              <a:buChar char="-"/>
            </a:pPr>
            <a:endParaRPr lang="en-US" sz="1200" dirty="0"/>
          </a:p>
          <a:p>
            <a:pPr marL="171450" indent="-171450">
              <a:buFontTx/>
              <a:buChar char="-"/>
            </a:pPr>
            <a:endParaRPr lang="en-US" sz="1200" dirty="0"/>
          </a:p>
          <a:p>
            <a:pPr marL="171450" indent="-171450">
              <a:buFontTx/>
              <a:buChar char="-"/>
            </a:pPr>
            <a:r>
              <a:rPr lang="en-US" sz="1200" dirty="0"/>
              <a:t>Actual and % growths above/below the initial base allocation</a:t>
            </a:r>
          </a:p>
          <a:p>
            <a:endParaRPr lang="en-US" sz="1200" dirty="0"/>
          </a:p>
          <a:p>
            <a:r>
              <a:rPr lang="en-US" sz="1200" dirty="0"/>
              <a:t>You want that in “bitcoin” or “dollars”?:</a:t>
            </a:r>
          </a:p>
          <a:p>
            <a:pPr marL="171450" indent="-171450">
              <a:buFontTx/>
              <a:buChar char="-"/>
            </a:pPr>
            <a:r>
              <a:rPr lang="en-US" sz="1200" dirty="0"/>
              <a:t>How much of the coin you would have if you convert all the remaining base currency to coin at the final price</a:t>
            </a:r>
          </a:p>
          <a:p>
            <a:pPr marL="171450" indent="-171450">
              <a:buFontTx/>
              <a:buChar char="-"/>
            </a:pPr>
            <a:r>
              <a:rPr lang="en-US" sz="1200" dirty="0"/>
              <a:t>How much of the base currency you would have if you convert all the remaining coin to base currency at the final price</a:t>
            </a:r>
          </a:p>
          <a:p>
            <a:pPr marL="171450" indent="-171450">
              <a:buFontTx/>
              <a:buChar char="-"/>
            </a:pPr>
            <a:endParaRPr lang="en-US" sz="1200" dirty="0"/>
          </a:p>
        </p:txBody>
      </p:sp>
      <p:pic>
        <p:nvPicPr>
          <p:cNvPr id="8" name="Picture 7">
            <a:extLst>
              <a:ext uri="{FF2B5EF4-FFF2-40B4-BE49-F238E27FC236}">
                <a16:creationId xmlns:a16="http://schemas.microsoft.com/office/drawing/2014/main" id="{7CA02396-7B28-43A7-AF3A-D1C95207F908}"/>
              </a:ext>
            </a:extLst>
          </p:cNvPr>
          <p:cNvPicPr>
            <a:picLocks noChangeAspect="1"/>
          </p:cNvPicPr>
          <p:nvPr/>
        </p:nvPicPr>
        <p:blipFill>
          <a:blip r:embed="rId2"/>
          <a:stretch>
            <a:fillRect/>
          </a:stretch>
        </p:blipFill>
        <p:spPr>
          <a:xfrm>
            <a:off x="266700" y="1554129"/>
            <a:ext cx="3496163" cy="5029902"/>
          </a:xfrm>
          <a:prstGeom prst="rect">
            <a:avLst/>
          </a:prstGeom>
        </p:spPr>
      </p:pic>
    </p:spTree>
    <p:extLst>
      <p:ext uri="{BB962C8B-B14F-4D97-AF65-F5344CB8AC3E}">
        <p14:creationId xmlns:p14="http://schemas.microsoft.com/office/powerpoint/2010/main" val="21674697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942975"/>
          </a:xfrm>
        </p:spPr>
        <p:txBody>
          <a:bodyPr/>
          <a:lstStyle/>
          <a:p>
            <a:r>
              <a:rPr lang="en-US" dirty="0"/>
              <a:t>The Volatronix Simulator	</a:t>
            </a:r>
          </a:p>
        </p:txBody>
      </p:sp>
      <p:sp>
        <p:nvSpPr>
          <p:cNvPr id="7" name="TextBox 6">
            <a:extLst>
              <a:ext uri="{FF2B5EF4-FFF2-40B4-BE49-F238E27FC236}">
                <a16:creationId xmlns:a16="http://schemas.microsoft.com/office/drawing/2014/main" id="{A16D8E3B-10DF-4119-B8A5-4CCC81452EDB}"/>
              </a:ext>
            </a:extLst>
          </p:cNvPr>
          <p:cNvSpPr txBox="1"/>
          <p:nvPr/>
        </p:nvSpPr>
        <p:spPr>
          <a:xfrm>
            <a:off x="492021" y="1859340"/>
            <a:ext cx="8906361" cy="1754326"/>
          </a:xfrm>
          <a:prstGeom prst="rect">
            <a:avLst/>
          </a:prstGeom>
          <a:noFill/>
        </p:spPr>
        <p:txBody>
          <a:bodyPr wrap="square" rtlCol="0">
            <a:spAutoFit/>
          </a:bodyPr>
          <a:lstStyle/>
          <a:p>
            <a:r>
              <a:rPr lang="en-US" sz="1200" dirty="0"/>
              <a:t>There are 3 more inputs.  Lets start with the “loose factor”.  Notice the “pressure” to the left of loose factor.  Every time the price goes up, pressure score increases by one, and every time the price goes down, pressure score decreases by 1.  Pressure bounds the random price oscillation, putting so to speak an unbreakable resistance evenly spread around the starting price.  In the example to the </a:t>
            </a:r>
            <a:r>
              <a:rPr lang="en-US" sz="1200" b="1" dirty="0"/>
              <a:t>right</a:t>
            </a:r>
            <a:r>
              <a:rPr lang="en-US" sz="1200" dirty="0"/>
              <a:t>, you can see that the price simply cannot get outside of a 5% distance from 10.  </a:t>
            </a:r>
          </a:p>
          <a:p>
            <a:endParaRPr lang="en-US" sz="1200" dirty="0"/>
          </a:p>
          <a:p>
            <a:r>
              <a:rPr lang="en-US" sz="1200" dirty="0"/>
              <a:t>Now what happens when we change the “loose factor”?  </a:t>
            </a:r>
          </a:p>
          <a:p>
            <a:r>
              <a:rPr lang="en-US" sz="1200" dirty="0"/>
              <a:t>If we </a:t>
            </a:r>
            <a:r>
              <a:rPr lang="en-US" sz="1200" b="1" dirty="0"/>
              <a:t>decrease</a:t>
            </a:r>
            <a:r>
              <a:rPr lang="en-US" sz="1200" dirty="0"/>
              <a:t> the loose factor, the pressure is </a:t>
            </a:r>
            <a:r>
              <a:rPr lang="en-US" sz="1200" b="1" dirty="0"/>
              <a:t>tighter and constricts the oscillation </a:t>
            </a:r>
            <a:r>
              <a:rPr lang="en-US" sz="1200" dirty="0"/>
              <a:t>even more.  If we </a:t>
            </a:r>
            <a:r>
              <a:rPr lang="en-US" sz="1200" b="1" dirty="0"/>
              <a:t>increase</a:t>
            </a:r>
            <a:r>
              <a:rPr lang="en-US" sz="1200" dirty="0"/>
              <a:t> the looseness factor, the </a:t>
            </a:r>
            <a:r>
              <a:rPr lang="en-US" sz="1200" b="1" dirty="0"/>
              <a:t>pressure is weaker and the oscillation is free to travel further </a:t>
            </a:r>
            <a:r>
              <a:rPr lang="en-US" sz="1200" dirty="0"/>
              <a:t>from origin</a:t>
            </a:r>
          </a:p>
          <a:p>
            <a:pPr marL="171450" indent="-171450">
              <a:buFontTx/>
              <a:buChar char="-"/>
            </a:pPr>
            <a:endParaRPr lang="en-US" sz="1200" dirty="0"/>
          </a:p>
        </p:txBody>
      </p:sp>
      <p:pic>
        <p:nvPicPr>
          <p:cNvPr id="4" name="Picture 3">
            <a:extLst>
              <a:ext uri="{FF2B5EF4-FFF2-40B4-BE49-F238E27FC236}">
                <a16:creationId xmlns:a16="http://schemas.microsoft.com/office/drawing/2014/main" id="{3206E0F3-E9FA-4124-8DCC-4F7FA6FF2C55}"/>
              </a:ext>
            </a:extLst>
          </p:cNvPr>
          <p:cNvPicPr>
            <a:picLocks noChangeAspect="1"/>
          </p:cNvPicPr>
          <p:nvPr/>
        </p:nvPicPr>
        <p:blipFill>
          <a:blip r:embed="rId2"/>
          <a:stretch>
            <a:fillRect/>
          </a:stretch>
        </p:blipFill>
        <p:spPr>
          <a:xfrm>
            <a:off x="0" y="580003"/>
            <a:ext cx="10698480" cy="912635"/>
          </a:xfrm>
          <a:prstGeom prst="rect">
            <a:avLst/>
          </a:prstGeom>
        </p:spPr>
      </p:pic>
      <p:pic>
        <p:nvPicPr>
          <p:cNvPr id="5" name="Picture 4">
            <a:extLst>
              <a:ext uri="{FF2B5EF4-FFF2-40B4-BE49-F238E27FC236}">
                <a16:creationId xmlns:a16="http://schemas.microsoft.com/office/drawing/2014/main" id="{0B70B55D-5D65-4427-BA44-ED0A1117872A}"/>
              </a:ext>
            </a:extLst>
          </p:cNvPr>
          <p:cNvPicPr>
            <a:picLocks noChangeAspect="1"/>
          </p:cNvPicPr>
          <p:nvPr/>
        </p:nvPicPr>
        <p:blipFill>
          <a:blip r:embed="rId3"/>
          <a:stretch>
            <a:fillRect/>
          </a:stretch>
        </p:blipFill>
        <p:spPr>
          <a:xfrm>
            <a:off x="9273344" y="1570991"/>
            <a:ext cx="2850271" cy="2264479"/>
          </a:xfrm>
          <a:prstGeom prst="rect">
            <a:avLst/>
          </a:prstGeom>
        </p:spPr>
      </p:pic>
      <p:pic>
        <p:nvPicPr>
          <p:cNvPr id="6" name="Picture 5">
            <a:extLst>
              <a:ext uri="{FF2B5EF4-FFF2-40B4-BE49-F238E27FC236}">
                <a16:creationId xmlns:a16="http://schemas.microsoft.com/office/drawing/2014/main" id="{115C4186-C2D0-4447-AE20-0035B544312E}"/>
              </a:ext>
            </a:extLst>
          </p:cNvPr>
          <p:cNvPicPr>
            <a:picLocks noChangeAspect="1"/>
          </p:cNvPicPr>
          <p:nvPr/>
        </p:nvPicPr>
        <p:blipFill>
          <a:blip r:embed="rId4"/>
          <a:stretch>
            <a:fillRect/>
          </a:stretch>
        </p:blipFill>
        <p:spPr>
          <a:xfrm>
            <a:off x="266700" y="4029399"/>
            <a:ext cx="3134162" cy="2553056"/>
          </a:xfrm>
          <a:prstGeom prst="rect">
            <a:avLst/>
          </a:prstGeom>
        </p:spPr>
      </p:pic>
      <p:sp>
        <p:nvSpPr>
          <p:cNvPr id="9" name="TextBox 8">
            <a:extLst>
              <a:ext uri="{FF2B5EF4-FFF2-40B4-BE49-F238E27FC236}">
                <a16:creationId xmlns:a16="http://schemas.microsoft.com/office/drawing/2014/main" id="{7393CF90-DE31-4B64-96D1-127364ACBE9A}"/>
              </a:ext>
            </a:extLst>
          </p:cNvPr>
          <p:cNvSpPr txBox="1"/>
          <p:nvPr/>
        </p:nvSpPr>
        <p:spPr>
          <a:xfrm>
            <a:off x="192505" y="3692019"/>
            <a:ext cx="3134162" cy="369332"/>
          </a:xfrm>
          <a:prstGeom prst="rect">
            <a:avLst/>
          </a:prstGeom>
          <a:noFill/>
        </p:spPr>
        <p:txBody>
          <a:bodyPr wrap="square" rtlCol="0">
            <a:spAutoFit/>
          </a:bodyPr>
          <a:lstStyle/>
          <a:p>
            <a:r>
              <a:rPr lang="en-US" dirty="0"/>
              <a:t>Loose Factor = 2</a:t>
            </a:r>
          </a:p>
        </p:txBody>
      </p:sp>
      <p:pic>
        <p:nvPicPr>
          <p:cNvPr id="10" name="Picture 9">
            <a:extLst>
              <a:ext uri="{FF2B5EF4-FFF2-40B4-BE49-F238E27FC236}">
                <a16:creationId xmlns:a16="http://schemas.microsoft.com/office/drawing/2014/main" id="{050F0950-E1E4-499D-A40A-37CDCD5F9738}"/>
              </a:ext>
            </a:extLst>
          </p:cNvPr>
          <p:cNvPicPr>
            <a:picLocks noChangeAspect="1"/>
          </p:cNvPicPr>
          <p:nvPr/>
        </p:nvPicPr>
        <p:blipFill>
          <a:blip r:embed="rId5"/>
          <a:stretch>
            <a:fillRect/>
          </a:stretch>
        </p:blipFill>
        <p:spPr>
          <a:xfrm>
            <a:off x="3653790" y="4019872"/>
            <a:ext cx="3096057" cy="2562583"/>
          </a:xfrm>
          <a:prstGeom prst="rect">
            <a:avLst/>
          </a:prstGeom>
        </p:spPr>
      </p:pic>
      <p:sp>
        <p:nvSpPr>
          <p:cNvPr id="11" name="TextBox 10">
            <a:extLst>
              <a:ext uri="{FF2B5EF4-FFF2-40B4-BE49-F238E27FC236}">
                <a16:creationId xmlns:a16="http://schemas.microsoft.com/office/drawing/2014/main" id="{28A48984-74E8-441D-B3E0-A0FF407543A5}"/>
              </a:ext>
            </a:extLst>
          </p:cNvPr>
          <p:cNvSpPr txBox="1"/>
          <p:nvPr/>
        </p:nvSpPr>
        <p:spPr>
          <a:xfrm>
            <a:off x="6931335" y="3692019"/>
            <a:ext cx="3134162" cy="369332"/>
          </a:xfrm>
          <a:prstGeom prst="rect">
            <a:avLst/>
          </a:prstGeom>
          <a:noFill/>
        </p:spPr>
        <p:txBody>
          <a:bodyPr wrap="square" rtlCol="0">
            <a:spAutoFit/>
          </a:bodyPr>
          <a:lstStyle/>
          <a:p>
            <a:r>
              <a:rPr lang="en-US" dirty="0"/>
              <a:t>Loose Factor = 20000</a:t>
            </a:r>
          </a:p>
        </p:txBody>
      </p:sp>
      <p:pic>
        <p:nvPicPr>
          <p:cNvPr id="12" name="Picture 11">
            <a:extLst>
              <a:ext uri="{FF2B5EF4-FFF2-40B4-BE49-F238E27FC236}">
                <a16:creationId xmlns:a16="http://schemas.microsoft.com/office/drawing/2014/main" id="{E1A4CC23-2ED4-4F56-9E9C-907E74118BF9}"/>
              </a:ext>
            </a:extLst>
          </p:cNvPr>
          <p:cNvPicPr>
            <a:picLocks noChangeAspect="1"/>
          </p:cNvPicPr>
          <p:nvPr/>
        </p:nvPicPr>
        <p:blipFill>
          <a:blip r:embed="rId6"/>
          <a:stretch>
            <a:fillRect/>
          </a:stretch>
        </p:blipFill>
        <p:spPr>
          <a:xfrm>
            <a:off x="7002775" y="4019872"/>
            <a:ext cx="3124636" cy="2543530"/>
          </a:xfrm>
          <a:prstGeom prst="rect">
            <a:avLst/>
          </a:prstGeom>
        </p:spPr>
      </p:pic>
      <p:sp>
        <p:nvSpPr>
          <p:cNvPr id="13" name="TextBox 12">
            <a:extLst>
              <a:ext uri="{FF2B5EF4-FFF2-40B4-BE49-F238E27FC236}">
                <a16:creationId xmlns:a16="http://schemas.microsoft.com/office/drawing/2014/main" id="{D255455C-3DAD-4D40-8904-3C07C025CCDE}"/>
              </a:ext>
            </a:extLst>
          </p:cNvPr>
          <p:cNvSpPr txBox="1"/>
          <p:nvPr/>
        </p:nvSpPr>
        <p:spPr>
          <a:xfrm>
            <a:off x="3508155" y="3690870"/>
            <a:ext cx="3134162" cy="369332"/>
          </a:xfrm>
          <a:prstGeom prst="rect">
            <a:avLst/>
          </a:prstGeom>
          <a:noFill/>
        </p:spPr>
        <p:txBody>
          <a:bodyPr wrap="square" rtlCol="0">
            <a:spAutoFit/>
          </a:bodyPr>
          <a:lstStyle/>
          <a:p>
            <a:r>
              <a:rPr lang="en-US" dirty="0"/>
              <a:t>Loose Factor = 200</a:t>
            </a:r>
          </a:p>
        </p:txBody>
      </p:sp>
    </p:spTree>
    <p:extLst>
      <p:ext uri="{BB962C8B-B14F-4D97-AF65-F5344CB8AC3E}">
        <p14:creationId xmlns:p14="http://schemas.microsoft.com/office/powerpoint/2010/main" val="14018135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942975"/>
          </a:xfrm>
        </p:spPr>
        <p:txBody>
          <a:bodyPr/>
          <a:lstStyle/>
          <a:p>
            <a:r>
              <a:rPr lang="en-US" dirty="0"/>
              <a:t>The Volatronix Simulator	</a:t>
            </a:r>
          </a:p>
        </p:txBody>
      </p:sp>
      <p:pic>
        <p:nvPicPr>
          <p:cNvPr id="4" name="Picture 3">
            <a:extLst>
              <a:ext uri="{FF2B5EF4-FFF2-40B4-BE49-F238E27FC236}">
                <a16:creationId xmlns:a16="http://schemas.microsoft.com/office/drawing/2014/main" id="{3206E0F3-E9FA-4124-8DCC-4F7FA6FF2C55}"/>
              </a:ext>
            </a:extLst>
          </p:cNvPr>
          <p:cNvPicPr>
            <a:picLocks noChangeAspect="1"/>
          </p:cNvPicPr>
          <p:nvPr/>
        </p:nvPicPr>
        <p:blipFill>
          <a:blip r:embed="rId2"/>
          <a:stretch>
            <a:fillRect/>
          </a:stretch>
        </p:blipFill>
        <p:spPr>
          <a:xfrm>
            <a:off x="0" y="580003"/>
            <a:ext cx="10698480" cy="912635"/>
          </a:xfrm>
          <a:prstGeom prst="rect">
            <a:avLst/>
          </a:prstGeom>
        </p:spPr>
      </p:pic>
      <p:sp>
        <p:nvSpPr>
          <p:cNvPr id="3" name="TextBox 2">
            <a:extLst>
              <a:ext uri="{FF2B5EF4-FFF2-40B4-BE49-F238E27FC236}">
                <a16:creationId xmlns:a16="http://schemas.microsoft.com/office/drawing/2014/main" id="{BF5D8AA0-09A5-4939-A253-C504482065B7}"/>
              </a:ext>
            </a:extLst>
          </p:cNvPr>
          <p:cNvSpPr txBox="1"/>
          <p:nvPr/>
        </p:nvSpPr>
        <p:spPr>
          <a:xfrm>
            <a:off x="266700" y="1608794"/>
            <a:ext cx="10431780" cy="2585323"/>
          </a:xfrm>
          <a:prstGeom prst="rect">
            <a:avLst/>
          </a:prstGeom>
          <a:noFill/>
        </p:spPr>
        <p:txBody>
          <a:bodyPr wrap="square" rtlCol="0">
            <a:spAutoFit/>
          </a:bodyPr>
          <a:lstStyle/>
          <a:p>
            <a:pPr marL="285750" indent="-285750">
              <a:buFont typeface="Arial" panose="020B0604020202020204" pitchFamily="34" charset="0"/>
              <a:buChar char="•"/>
            </a:pPr>
            <a:r>
              <a:rPr lang="en-US" dirty="0" err="1"/>
              <a:t>minchange</a:t>
            </a:r>
            <a:r>
              <a:rPr lang="en-US" dirty="0"/>
              <a:t>: This is simply the minimum change in price between rows.  In this example of </a:t>
            </a:r>
            <a:r>
              <a:rPr lang="en-US" dirty="0" err="1"/>
              <a:t>minchange</a:t>
            </a:r>
            <a:r>
              <a:rPr lang="en-US" dirty="0"/>
              <a:t>=0.01</a:t>
            </a:r>
          </a:p>
          <a:p>
            <a:pPr marL="742950" lvl="1" indent="-285750">
              <a:buFont typeface="Arial" panose="020B0604020202020204" pitchFamily="34" charset="0"/>
              <a:buChar char="•"/>
            </a:pPr>
            <a:r>
              <a:rPr lang="en-US" dirty="0"/>
              <a:t>Prices going down are a minimum threshold of 0.99*</a:t>
            </a:r>
            <a:r>
              <a:rPr lang="en-US" dirty="0" err="1"/>
              <a:t>lastPrice</a:t>
            </a:r>
            <a:endParaRPr lang="en-US" dirty="0"/>
          </a:p>
          <a:p>
            <a:pPr marL="742950" lvl="1" indent="-285750">
              <a:buFont typeface="Arial" panose="020B0604020202020204" pitchFamily="34" charset="0"/>
              <a:buChar char="•"/>
            </a:pPr>
            <a:r>
              <a:rPr lang="en-US" dirty="0"/>
              <a:t>Prices going up are a minimum threshold of (1/0.99)*</a:t>
            </a:r>
            <a:r>
              <a:rPr lang="en-US" dirty="0" err="1"/>
              <a:t>lastPrice</a:t>
            </a:r>
            <a:r>
              <a:rPr lang="en-US" dirty="0"/>
              <a:t>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b/s-factor:  “Buy / Sell factor”.  This is the heart of Volatronix trading.  We allow the exact change in price to be proportional to the amount of remaining base or coin allocation used for buying and selling respectively.</a:t>
            </a:r>
          </a:p>
          <a:p>
            <a:pPr marL="742950" lvl="1" indent="-285750">
              <a:buFont typeface="Arial" panose="020B0604020202020204" pitchFamily="34" charset="0"/>
              <a:buChar char="•"/>
            </a:pPr>
            <a:r>
              <a:rPr lang="en-US" dirty="0"/>
              <a:t>Note that a factor of 0.5 is perfect, unhindered growth, because it is the </a:t>
            </a:r>
            <a:r>
              <a:rPr lang="en-US" i="1" dirty="0"/>
              <a:t>only</a:t>
            </a:r>
            <a:r>
              <a:rPr lang="en-US" dirty="0"/>
              <a:t> setting that guarantees Equilibrium Growth on every trade is higher than the trade before it, </a:t>
            </a:r>
            <a:r>
              <a:rPr lang="en-US" u="sng" dirty="0"/>
              <a:t>no matter where the price goes, this is always true</a:t>
            </a:r>
          </a:p>
        </p:txBody>
      </p:sp>
      <p:pic>
        <p:nvPicPr>
          <p:cNvPr id="14" name="Picture 13">
            <a:extLst>
              <a:ext uri="{FF2B5EF4-FFF2-40B4-BE49-F238E27FC236}">
                <a16:creationId xmlns:a16="http://schemas.microsoft.com/office/drawing/2014/main" id="{DA75825C-8AC3-4673-B50D-2B2A0920D473}"/>
              </a:ext>
            </a:extLst>
          </p:cNvPr>
          <p:cNvPicPr>
            <a:picLocks noChangeAspect="1"/>
          </p:cNvPicPr>
          <p:nvPr/>
        </p:nvPicPr>
        <p:blipFill>
          <a:blip r:embed="rId3"/>
          <a:stretch>
            <a:fillRect/>
          </a:stretch>
        </p:blipFill>
        <p:spPr>
          <a:xfrm>
            <a:off x="4178682" y="4409932"/>
            <a:ext cx="3771988" cy="2046019"/>
          </a:xfrm>
          <a:prstGeom prst="rect">
            <a:avLst/>
          </a:prstGeom>
        </p:spPr>
      </p:pic>
      <p:pic>
        <p:nvPicPr>
          <p:cNvPr id="15" name="Picture 14">
            <a:extLst>
              <a:ext uri="{FF2B5EF4-FFF2-40B4-BE49-F238E27FC236}">
                <a16:creationId xmlns:a16="http://schemas.microsoft.com/office/drawing/2014/main" id="{91BF6032-EAE4-47DD-BBEA-B54C8EFF8152}"/>
              </a:ext>
            </a:extLst>
          </p:cNvPr>
          <p:cNvPicPr>
            <a:picLocks noChangeAspect="1"/>
          </p:cNvPicPr>
          <p:nvPr/>
        </p:nvPicPr>
        <p:blipFill>
          <a:blip r:embed="rId4"/>
          <a:stretch>
            <a:fillRect/>
          </a:stretch>
        </p:blipFill>
        <p:spPr>
          <a:xfrm>
            <a:off x="125508" y="4423457"/>
            <a:ext cx="3771988" cy="2074594"/>
          </a:xfrm>
          <a:prstGeom prst="rect">
            <a:avLst/>
          </a:prstGeom>
        </p:spPr>
      </p:pic>
      <p:pic>
        <p:nvPicPr>
          <p:cNvPr id="16" name="Picture 15">
            <a:extLst>
              <a:ext uri="{FF2B5EF4-FFF2-40B4-BE49-F238E27FC236}">
                <a16:creationId xmlns:a16="http://schemas.microsoft.com/office/drawing/2014/main" id="{1358ADF2-158B-4CC6-BC98-2CB25DCB1396}"/>
              </a:ext>
            </a:extLst>
          </p:cNvPr>
          <p:cNvPicPr>
            <a:picLocks noChangeAspect="1"/>
          </p:cNvPicPr>
          <p:nvPr/>
        </p:nvPicPr>
        <p:blipFill>
          <a:blip r:embed="rId5"/>
          <a:stretch>
            <a:fillRect/>
          </a:stretch>
        </p:blipFill>
        <p:spPr>
          <a:xfrm>
            <a:off x="8187405" y="4423457"/>
            <a:ext cx="3826873" cy="2061069"/>
          </a:xfrm>
          <a:prstGeom prst="rect">
            <a:avLst/>
          </a:prstGeom>
        </p:spPr>
      </p:pic>
    </p:spTree>
    <p:extLst>
      <p:ext uri="{BB962C8B-B14F-4D97-AF65-F5344CB8AC3E}">
        <p14:creationId xmlns:p14="http://schemas.microsoft.com/office/powerpoint/2010/main" val="39358750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942975"/>
          </a:xfrm>
        </p:spPr>
        <p:txBody>
          <a:bodyPr/>
          <a:lstStyle/>
          <a:p>
            <a:r>
              <a:rPr lang="en-US" dirty="0"/>
              <a:t>The Volatronix Simulator	</a:t>
            </a:r>
          </a:p>
        </p:txBody>
      </p:sp>
      <p:sp>
        <p:nvSpPr>
          <p:cNvPr id="5" name="TextBox 4">
            <a:extLst>
              <a:ext uri="{FF2B5EF4-FFF2-40B4-BE49-F238E27FC236}">
                <a16:creationId xmlns:a16="http://schemas.microsoft.com/office/drawing/2014/main" id="{F9EB6A82-4379-40A4-AE14-A29CCC507384}"/>
              </a:ext>
            </a:extLst>
          </p:cNvPr>
          <p:cNvSpPr txBox="1"/>
          <p:nvPr/>
        </p:nvSpPr>
        <p:spPr>
          <a:xfrm>
            <a:off x="1044856" y="843677"/>
            <a:ext cx="9934647" cy="5355312"/>
          </a:xfrm>
          <a:prstGeom prst="rect">
            <a:avLst/>
          </a:prstGeom>
          <a:noFill/>
        </p:spPr>
        <p:txBody>
          <a:bodyPr wrap="square" rtlCol="0">
            <a:spAutoFit/>
          </a:bodyPr>
          <a:lstStyle/>
          <a:p>
            <a:r>
              <a:rPr lang="en-US" dirty="0"/>
              <a:t>Next, a series of simulations with different settings to give you a good intuition of the profitability</a:t>
            </a:r>
          </a:p>
          <a:p>
            <a:endParaRPr lang="en-US" dirty="0"/>
          </a:p>
          <a:p>
            <a:r>
              <a:rPr lang="en-US" dirty="0"/>
              <a:t>There is no way to standardize profit, because volatility is random to the sum of trader sentiments.  </a:t>
            </a:r>
          </a:p>
          <a:p>
            <a:endParaRPr lang="en-US" dirty="0"/>
          </a:p>
          <a:p>
            <a:r>
              <a:rPr lang="en-US" dirty="0"/>
              <a:t>All volatility beyond the trade trigger thresholds convert into growth of the “container” holding the coin and base currency.  </a:t>
            </a:r>
          </a:p>
          <a:p>
            <a:endParaRPr lang="en-US" dirty="0"/>
          </a:p>
          <a:p>
            <a:r>
              <a:rPr lang="en-US" b="1" dirty="0"/>
              <a:t>Note</a:t>
            </a:r>
            <a:r>
              <a:rPr lang="en-US" dirty="0"/>
              <a:t>: Value is imaginary.  To increase it you have to contain it with an imaginary box and constantly replace overvalued items in it with undervalued ones.  The imaginary box automatically grows as value bias shifts away from overvalued things to undervalued things.  Waves of change in value bias create volatility.</a:t>
            </a:r>
          </a:p>
          <a:p>
            <a:endParaRPr lang="en-US" dirty="0"/>
          </a:p>
          <a:p>
            <a:r>
              <a:rPr lang="en-US" dirty="0"/>
              <a:t>Profit, in this sense is directly proportional to how volatile a market is.  Don’t get mad about the hype or the FUD.  Embrace it.  This is how you profiteer from the fickle imaginations of the masses.</a:t>
            </a:r>
          </a:p>
          <a:p>
            <a:endParaRPr lang="en-US" dirty="0"/>
          </a:p>
          <a:p>
            <a:r>
              <a:rPr lang="en-US" dirty="0"/>
              <a:t>Let’s dive into the simulator examples</a:t>
            </a:r>
          </a:p>
          <a:p>
            <a:endParaRPr lang="en-US" dirty="0"/>
          </a:p>
          <a:p>
            <a:endParaRPr lang="en-US" dirty="0"/>
          </a:p>
          <a:p>
            <a:r>
              <a:rPr lang="en-US" dirty="0"/>
              <a:t>I’ll use images like                                 to highlight areas to observe and think about</a:t>
            </a:r>
          </a:p>
        </p:txBody>
      </p:sp>
      <p:sp>
        <p:nvSpPr>
          <p:cNvPr id="9" name="Oval 8">
            <a:extLst>
              <a:ext uri="{FF2B5EF4-FFF2-40B4-BE49-F238E27FC236}">
                <a16:creationId xmlns:a16="http://schemas.microsoft.com/office/drawing/2014/main" id="{F3BF0030-5583-4A3B-AFAA-E946BF3D934B}"/>
              </a:ext>
            </a:extLst>
          </p:cNvPr>
          <p:cNvSpPr/>
          <p:nvPr/>
        </p:nvSpPr>
        <p:spPr>
          <a:xfrm>
            <a:off x="2971799" y="5332333"/>
            <a:ext cx="1363981" cy="136398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0072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rgbClr val="FF0000"/>
                </a:solidFill>
              </a:rPr>
              <a:t>COIN_BASE</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7199376" cy="2062103"/>
          </a:xfrm>
          <a:prstGeom prst="rect">
            <a:avLst/>
          </a:prstGeom>
          <a:noFill/>
        </p:spPr>
        <p:txBody>
          <a:bodyPr wrap="square" rtlCol="0">
            <a:spAutoFit/>
          </a:bodyPr>
          <a:lstStyle/>
          <a:p>
            <a:r>
              <a:rPr lang="en-US" sz="3200" dirty="0"/>
              <a:t>This is a prototype JSON configuration</a:t>
            </a:r>
          </a:p>
          <a:p>
            <a:endParaRPr lang="en-US" sz="3200" dirty="0"/>
          </a:p>
          <a:p>
            <a:r>
              <a:rPr lang="en-US" sz="3200" dirty="0"/>
              <a:t>The first thing to do is decide what markets you want to trade</a:t>
            </a:r>
          </a:p>
        </p:txBody>
      </p:sp>
      <p:sp>
        <p:nvSpPr>
          <p:cNvPr id="7" name="Title 1">
            <a:extLst>
              <a:ext uri="{FF2B5EF4-FFF2-40B4-BE49-F238E27FC236}">
                <a16:creationId xmlns:a16="http://schemas.microsoft.com/office/drawing/2014/main" id="{7AC739C8-7E24-4A2B-8BD9-D32BC8E9429C}"/>
              </a:ext>
            </a:extLst>
          </p:cNvPr>
          <p:cNvSpPr>
            <a:spLocks noGrp="1"/>
          </p:cNvSpPr>
          <p:nvPr>
            <p:ph type="title"/>
          </p:nvPr>
        </p:nvSpPr>
        <p:spPr>
          <a:xfrm>
            <a:off x="838200" y="365125"/>
            <a:ext cx="10515600" cy="1325563"/>
          </a:xfrm>
        </p:spPr>
        <p:txBody>
          <a:bodyPr/>
          <a:lstStyle/>
          <a:p>
            <a:pPr algn="ctr"/>
            <a:r>
              <a:rPr lang="en-US" dirty="0"/>
              <a:t>Allocations Configuration</a:t>
            </a:r>
          </a:p>
        </p:txBody>
      </p:sp>
    </p:spTree>
    <p:extLst>
      <p:ext uri="{BB962C8B-B14F-4D97-AF65-F5344CB8AC3E}">
        <p14:creationId xmlns:p14="http://schemas.microsoft.com/office/powerpoint/2010/main" val="20953353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4" name="Picture 3">
            <a:extLst>
              <a:ext uri="{FF2B5EF4-FFF2-40B4-BE49-F238E27FC236}">
                <a16:creationId xmlns:a16="http://schemas.microsoft.com/office/drawing/2014/main" id="{34057BE5-869F-4A3A-9451-99AC7DF906FB}"/>
              </a:ext>
            </a:extLst>
          </p:cNvPr>
          <p:cNvPicPr>
            <a:picLocks noChangeAspect="1"/>
          </p:cNvPicPr>
          <p:nvPr/>
        </p:nvPicPr>
        <p:blipFill>
          <a:blip r:embed="rId2"/>
          <a:stretch>
            <a:fillRect/>
          </a:stretch>
        </p:blipFill>
        <p:spPr>
          <a:xfrm>
            <a:off x="-1" y="1138620"/>
            <a:ext cx="12192000" cy="5647559"/>
          </a:xfrm>
          <a:prstGeom prst="rect">
            <a:avLst/>
          </a:prstGeom>
        </p:spPr>
      </p:pic>
      <p:sp>
        <p:nvSpPr>
          <p:cNvPr id="6" name="Oval 5">
            <a:extLst>
              <a:ext uri="{FF2B5EF4-FFF2-40B4-BE49-F238E27FC236}">
                <a16:creationId xmlns:a16="http://schemas.microsoft.com/office/drawing/2014/main" id="{37DA6015-7E06-4AD0-A574-BF4825029DDA}"/>
              </a:ext>
            </a:extLst>
          </p:cNvPr>
          <p:cNvSpPr/>
          <p:nvPr/>
        </p:nvSpPr>
        <p:spPr>
          <a:xfrm>
            <a:off x="2453641" y="369570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4633D74A-1B47-4AD8-B720-68DA235DD1BA}"/>
              </a:ext>
            </a:extLst>
          </p:cNvPr>
          <p:cNvSpPr/>
          <p:nvPr/>
        </p:nvSpPr>
        <p:spPr>
          <a:xfrm>
            <a:off x="10896601" y="113862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F4AEBB2-1CB6-455A-B019-5687027E8938}"/>
              </a:ext>
            </a:extLst>
          </p:cNvPr>
          <p:cNvSpPr/>
          <p:nvPr/>
        </p:nvSpPr>
        <p:spPr>
          <a:xfrm>
            <a:off x="750570" y="636734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2979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5" name="Picture 4">
            <a:extLst>
              <a:ext uri="{FF2B5EF4-FFF2-40B4-BE49-F238E27FC236}">
                <a16:creationId xmlns:a16="http://schemas.microsoft.com/office/drawing/2014/main" id="{CB794030-C164-4930-BAB8-DCD2E90A1ACC}"/>
              </a:ext>
            </a:extLst>
          </p:cNvPr>
          <p:cNvPicPr>
            <a:picLocks noChangeAspect="1"/>
          </p:cNvPicPr>
          <p:nvPr/>
        </p:nvPicPr>
        <p:blipFill>
          <a:blip r:embed="rId2"/>
          <a:stretch>
            <a:fillRect/>
          </a:stretch>
        </p:blipFill>
        <p:spPr>
          <a:xfrm>
            <a:off x="0" y="1176359"/>
            <a:ext cx="12192000" cy="5681641"/>
          </a:xfrm>
          <a:prstGeom prst="rect">
            <a:avLst/>
          </a:prstGeom>
        </p:spPr>
      </p:pic>
      <p:sp>
        <p:nvSpPr>
          <p:cNvPr id="6" name="Oval 5">
            <a:extLst>
              <a:ext uri="{FF2B5EF4-FFF2-40B4-BE49-F238E27FC236}">
                <a16:creationId xmlns:a16="http://schemas.microsoft.com/office/drawing/2014/main" id="{15367830-4D2E-48BC-B059-3FF2FE727DDC}"/>
              </a:ext>
            </a:extLst>
          </p:cNvPr>
          <p:cNvSpPr/>
          <p:nvPr/>
        </p:nvSpPr>
        <p:spPr>
          <a:xfrm>
            <a:off x="2453641" y="369570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73E4CB8E-4AB9-45C9-BBC6-4C9B28115BA5}"/>
              </a:ext>
            </a:extLst>
          </p:cNvPr>
          <p:cNvSpPr/>
          <p:nvPr/>
        </p:nvSpPr>
        <p:spPr>
          <a:xfrm>
            <a:off x="10896601" y="1258643"/>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978311E-5776-46D9-AF41-671A3C8A4CE5}"/>
              </a:ext>
            </a:extLst>
          </p:cNvPr>
          <p:cNvSpPr/>
          <p:nvPr/>
        </p:nvSpPr>
        <p:spPr>
          <a:xfrm>
            <a:off x="952501" y="647690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16955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4" name="Picture 3">
            <a:extLst>
              <a:ext uri="{FF2B5EF4-FFF2-40B4-BE49-F238E27FC236}">
                <a16:creationId xmlns:a16="http://schemas.microsoft.com/office/drawing/2014/main" id="{1DBB3462-AACA-4B75-8745-859C18A32AD8}"/>
              </a:ext>
            </a:extLst>
          </p:cNvPr>
          <p:cNvPicPr>
            <a:picLocks noChangeAspect="1"/>
          </p:cNvPicPr>
          <p:nvPr/>
        </p:nvPicPr>
        <p:blipFill>
          <a:blip r:embed="rId2"/>
          <a:stretch>
            <a:fillRect/>
          </a:stretch>
        </p:blipFill>
        <p:spPr>
          <a:xfrm>
            <a:off x="0" y="1053982"/>
            <a:ext cx="12192000" cy="5804018"/>
          </a:xfrm>
          <a:prstGeom prst="rect">
            <a:avLst/>
          </a:prstGeom>
        </p:spPr>
      </p:pic>
      <p:sp>
        <p:nvSpPr>
          <p:cNvPr id="6" name="Oval 5">
            <a:extLst>
              <a:ext uri="{FF2B5EF4-FFF2-40B4-BE49-F238E27FC236}">
                <a16:creationId xmlns:a16="http://schemas.microsoft.com/office/drawing/2014/main" id="{643EE935-BE41-4EA9-9AE6-212F894A2C9F}"/>
              </a:ext>
            </a:extLst>
          </p:cNvPr>
          <p:cNvSpPr/>
          <p:nvPr/>
        </p:nvSpPr>
        <p:spPr>
          <a:xfrm>
            <a:off x="2270761" y="368808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4CF5AB49-BC44-448A-B573-A45598D164C4}"/>
              </a:ext>
            </a:extLst>
          </p:cNvPr>
          <p:cNvSpPr/>
          <p:nvPr/>
        </p:nvSpPr>
        <p:spPr>
          <a:xfrm>
            <a:off x="2065021" y="4602480"/>
            <a:ext cx="853440" cy="54864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9B3FB05-18AE-424E-AEDB-2FFB4C5784DE}"/>
              </a:ext>
            </a:extLst>
          </p:cNvPr>
          <p:cNvSpPr/>
          <p:nvPr/>
        </p:nvSpPr>
        <p:spPr>
          <a:xfrm>
            <a:off x="2065021" y="523713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31236AB-CB78-459C-A94E-24D1803CAFDE}"/>
              </a:ext>
            </a:extLst>
          </p:cNvPr>
          <p:cNvSpPr/>
          <p:nvPr/>
        </p:nvSpPr>
        <p:spPr>
          <a:xfrm>
            <a:off x="10812781" y="1136266"/>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22CFC1A-4989-4657-AA48-0896500026F3}"/>
              </a:ext>
            </a:extLst>
          </p:cNvPr>
          <p:cNvSpPr/>
          <p:nvPr/>
        </p:nvSpPr>
        <p:spPr>
          <a:xfrm>
            <a:off x="525781" y="646938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12795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5" name="Picture 4">
            <a:extLst>
              <a:ext uri="{FF2B5EF4-FFF2-40B4-BE49-F238E27FC236}">
                <a16:creationId xmlns:a16="http://schemas.microsoft.com/office/drawing/2014/main" id="{D16FF174-9C63-4966-838E-F4909262E14F}"/>
              </a:ext>
            </a:extLst>
          </p:cNvPr>
          <p:cNvPicPr>
            <a:picLocks noChangeAspect="1"/>
          </p:cNvPicPr>
          <p:nvPr/>
        </p:nvPicPr>
        <p:blipFill>
          <a:blip r:embed="rId2"/>
          <a:stretch>
            <a:fillRect/>
          </a:stretch>
        </p:blipFill>
        <p:spPr>
          <a:xfrm>
            <a:off x="0" y="1058407"/>
            <a:ext cx="12192000" cy="5799593"/>
          </a:xfrm>
          <a:prstGeom prst="rect">
            <a:avLst/>
          </a:prstGeom>
        </p:spPr>
      </p:pic>
      <p:sp>
        <p:nvSpPr>
          <p:cNvPr id="6" name="Oval 5">
            <a:extLst>
              <a:ext uri="{FF2B5EF4-FFF2-40B4-BE49-F238E27FC236}">
                <a16:creationId xmlns:a16="http://schemas.microsoft.com/office/drawing/2014/main" id="{11CF96A7-4B61-4A57-9297-9E6B747EBF8C}"/>
              </a:ext>
            </a:extLst>
          </p:cNvPr>
          <p:cNvSpPr/>
          <p:nvPr/>
        </p:nvSpPr>
        <p:spPr>
          <a:xfrm>
            <a:off x="5791201" y="2626198"/>
            <a:ext cx="1699260" cy="1605604"/>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887B067-0EDC-463B-B221-60B4C65C6F1E}"/>
              </a:ext>
            </a:extLst>
          </p:cNvPr>
          <p:cNvSpPr/>
          <p:nvPr/>
        </p:nvSpPr>
        <p:spPr>
          <a:xfrm>
            <a:off x="9166860" y="4632960"/>
            <a:ext cx="2004061" cy="1754729"/>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2C54285-E9FF-4F91-A342-2054028EA321}"/>
              </a:ext>
            </a:extLst>
          </p:cNvPr>
          <p:cNvSpPr/>
          <p:nvPr/>
        </p:nvSpPr>
        <p:spPr>
          <a:xfrm>
            <a:off x="2308861" y="371094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4F85181-56CF-43FB-8BD2-C18DCD7FCEB7}"/>
              </a:ext>
            </a:extLst>
          </p:cNvPr>
          <p:cNvSpPr/>
          <p:nvPr/>
        </p:nvSpPr>
        <p:spPr>
          <a:xfrm>
            <a:off x="10904221" y="1234440"/>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15E443C-6B28-4A3B-A625-F535A0207EBE}"/>
              </a:ext>
            </a:extLst>
          </p:cNvPr>
          <p:cNvSpPr/>
          <p:nvPr/>
        </p:nvSpPr>
        <p:spPr>
          <a:xfrm>
            <a:off x="518161" y="6428491"/>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58363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4" name="Picture 3">
            <a:extLst>
              <a:ext uri="{FF2B5EF4-FFF2-40B4-BE49-F238E27FC236}">
                <a16:creationId xmlns:a16="http://schemas.microsoft.com/office/drawing/2014/main" id="{20FA9933-3B75-4E4A-B96B-D44761470D31}"/>
              </a:ext>
            </a:extLst>
          </p:cNvPr>
          <p:cNvPicPr>
            <a:picLocks noChangeAspect="1"/>
          </p:cNvPicPr>
          <p:nvPr/>
        </p:nvPicPr>
        <p:blipFill>
          <a:blip r:embed="rId2"/>
          <a:stretch>
            <a:fillRect/>
          </a:stretch>
        </p:blipFill>
        <p:spPr>
          <a:xfrm>
            <a:off x="0" y="1061103"/>
            <a:ext cx="12192000" cy="5796897"/>
          </a:xfrm>
          <a:prstGeom prst="rect">
            <a:avLst/>
          </a:prstGeom>
        </p:spPr>
      </p:pic>
      <p:sp>
        <p:nvSpPr>
          <p:cNvPr id="9" name="Oval 8">
            <a:extLst>
              <a:ext uri="{FF2B5EF4-FFF2-40B4-BE49-F238E27FC236}">
                <a16:creationId xmlns:a16="http://schemas.microsoft.com/office/drawing/2014/main" id="{2E7FB589-DFF9-4647-B17F-926742AEA379}"/>
              </a:ext>
            </a:extLst>
          </p:cNvPr>
          <p:cNvSpPr/>
          <p:nvPr/>
        </p:nvSpPr>
        <p:spPr>
          <a:xfrm>
            <a:off x="914400" y="4860598"/>
            <a:ext cx="2400299" cy="1872597"/>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0974E7C-B56F-4ED2-9CFE-C6F4F6C2A298}"/>
              </a:ext>
            </a:extLst>
          </p:cNvPr>
          <p:cNvSpPr/>
          <p:nvPr/>
        </p:nvSpPr>
        <p:spPr>
          <a:xfrm>
            <a:off x="2324101" y="3767656"/>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DA6D397-0DF7-4CCD-8854-AB1808E0850D}"/>
              </a:ext>
            </a:extLst>
          </p:cNvPr>
          <p:cNvSpPr/>
          <p:nvPr/>
        </p:nvSpPr>
        <p:spPr>
          <a:xfrm>
            <a:off x="6469380" y="2857500"/>
            <a:ext cx="1082039" cy="910156"/>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FDD17B3-A57E-484C-B0ED-0C78A032E550}"/>
              </a:ext>
            </a:extLst>
          </p:cNvPr>
          <p:cNvSpPr/>
          <p:nvPr/>
        </p:nvSpPr>
        <p:spPr>
          <a:xfrm>
            <a:off x="6469380" y="4573452"/>
            <a:ext cx="1680210" cy="1223444"/>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0DF121-C1E5-4EDE-BEC2-E3E0BFB9DC8B}"/>
              </a:ext>
            </a:extLst>
          </p:cNvPr>
          <p:cNvSpPr/>
          <p:nvPr/>
        </p:nvSpPr>
        <p:spPr>
          <a:xfrm>
            <a:off x="9608820" y="4716308"/>
            <a:ext cx="1417319" cy="1080588"/>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76898F8-EF43-451F-A9F6-C147A738A990}"/>
              </a:ext>
            </a:extLst>
          </p:cNvPr>
          <p:cNvSpPr/>
          <p:nvPr/>
        </p:nvSpPr>
        <p:spPr>
          <a:xfrm>
            <a:off x="10904221" y="1164455"/>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B040540-68E1-4117-98E6-EEADC3B56465}"/>
              </a:ext>
            </a:extLst>
          </p:cNvPr>
          <p:cNvSpPr/>
          <p:nvPr/>
        </p:nvSpPr>
        <p:spPr>
          <a:xfrm>
            <a:off x="487680" y="6460318"/>
            <a:ext cx="853440" cy="670560"/>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3183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5" name="Picture 4">
            <a:extLst>
              <a:ext uri="{FF2B5EF4-FFF2-40B4-BE49-F238E27FC236}">
                <a16:creationId xmlns:a16="http://schemas.microsoft.com/office/drawing/2014/main" id="{7246E6AA-B2FE-49EC-9A79-46568E4025AD}"/>
              </a:ext>
            </a:extLst>
          </p:cNvPr>
          <p:cNvPicPr>
            <a:picLocks noChangeAspect="1"/>
          </p:cNvPicPr>
          <p:nvPr/>
        </p:nvPicPr>
        <p:blipFill>
          <a:blip r:embed="rId2"/>
          <a:stretch>
            <a:fillRect/>
          </a:stretch>
        </p:blipFill>
        <p:spPr>
          <a:xfrm>
            <a:off x="-1" y="1083595"/>
            <a:ext cx="12192000" cy="5774405"/>
          </a:xfrm>
          <a:prstGeom prst="rect">
            <a:avLst/>
          </a:prstGeom>
        </p:spPr>
      </p:pic>
      <p:sp>
        <p:nvSpPr>
          <p:cNvPr id="17" name="Oval 16">
            <a:extLst>
              <a:ext uri="{FF2B5EF4-FFF2-40B4-BE49-F238E27FC236}">
                <a16:creationId xmlns:a16="http://schemas.microsoft.com/office/drawing/2014/main" id="{DCB712AB-B63E-479E-BA08-126A6B385052}"/>
              </a:ext>
            </a:extLst>
          </p:cNvPr>
          <p:cNvSpPr/>
          <p:nvPr/>
        </p:nvSpPr>
        <p:spPr>
          <a:xfrm>
            <a:off x="10713720" y="1165400"/>
            <a:ext cx="1318261" cy="1093017"/>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E0C884A2-74C5-44C1-9FD9-EB566A664E93}"/>
              </a:ext>
            </a:extLst>
          </p:cNvPr>
          <p:cNvSpPr/>
          <p:nvPr/>
        </p:nvSpPr>
        <p:spPr>
          <a:xfrm>
            <a:off x="441959" y="6339840"/>
            <a:ext cx="1005842" cy="810617"/>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4ECCCB7F-D4B4-4713-98D8-58F3728D80AE}"/>
              </a:ext>
            </a:extLst>
          </p:cNvPr>
          <p:cNvSpPr/>
          <p:nvPr/>
        </p:nvSpPr>
        <p:spPr>
          <a:xfrm>
            <a:off x="6225540" y="4868720"/>
            <a:ext cx="1318261" cy="1093017"/>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79C7A24-82B9-40F3-9310-F7F68A95347E}"/>
              </a:ext>
            </a:extLst>
          </p:cNvPr>
          <p:cNvSpPr/>
          <p:nvPr/>
        </p:nvSpPr>
        <p:spPr>
          <a:xfrm>
            <a:off x="9208769" y="4868720"/>
            <a:ext cx="1318261" cy="1093017"/>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30849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266700" y="-142875"/>
            <a:ext cx="6774180" cy="1029774"/>
          </a:xfrm>
        </p:spPr>
        <p:txBody>
          <a:bodyPr/>
          <a:lstStyle/>
          <a:p>
            <a:r>
              <a:rPr lang="en-US" dirty="0"/>
              <a:t>The Volatronix Simulator	</a:t>
            </a:r>
          </a:p>
        </p:txBody>
      </p:sp>
      <p:sp>
        <p:nvSpPr>
          <p:cNvPr id="3" name="TextBox 2">
            <a:extLst>
              <a:ext uri="{FF2B5EF4-FFF2-40B4-BE49-F238E27FC236}">
                <a16:creationId xmlns:a16="http://schemas.microsoft.com/office/drawing/2014/main" id="{16A24671-6062-4BE1-830B-CC4555257CF7}"/>
              </a:ext>
            </a:extLst>
          </p:cNvPr>
          <p:cNvSpPr txBox="1"/>
          <p:nvPr/>
        </p:nvSpPr>
        <p:spPr>
          <a:xfrm>
            <a:off x="750570" y="599851"/>
            <a:ext cx="10690859" cy="369332"/>
          </a:xfrm>
          <a:prstGeom prst="rect">
            <a:avLst/>
          </a:prstGeom>
          <a:noFill/>
        </p:spPr>
        <p:txBody>
          <a:bodyPr wrap="square" rtlCol="0">
            <a:spAutoFit/>
          </a:bodyPr>
          <a:lstStyle/>
          <a:p>
            <a:r>
              <a:rPr lang="en-US" dirty="0"/>
              <a:t>Keep your eyes on the settings used to produce these numbers and charts, I will not be explaining these</a:t>
            </a:r>
          </a:p>
        </p:txBody>
      </p:sp>
      <p:pic>
        <p:nvPicPr>
          <p:cNvPr id="4" name="Picture 3">
            <a:extLst>
              <a:ext uri="{FF2B5EF4-FFF2-40B4-BE49-F238E27FC236}">
                <a16:creationId xmlns:a16="http://schemas.microsoft.com/office/drawing/2014/main" id="{9DD9E4E9-64E8-43FB-B5F0-89F83F247A8D}"/>
              </a:ext>
            </a:extLst>
          </p:cNvPr>
          <p:cNvPicPr>
            <a:picLocks noChangeAspect="1"/>
          </p:cNvPicPr>
          <p:nvPr/>
        </p:nvPicPr>
        <p:blipFill>
          <a:blip r:embed="rId2"/>
          <a:stretch>
            <a:fillRect/>
          </a:stretch>
        </p:blipFill>
        <p:spPr>
          <a:xfrm>
            <a:off x="0" y="1007524"/>
            <a:ext cx="12192000" cy="5850476"/>
          </a:xfrm>
          <a:prstGeom prst="rect">
            <a:avLst/>
          </a:prstGeom>
        </p:spPr>
      </p:pic>
      <p:sp>
        <p:nvSpPr>
          <p:cNvPr id="5" name="Oval 4">
            <a:extLst>
              <a:ext uri="{FF2B5EF4-FFF2-40B4-BE49-F238E27FC236}">
                <a16:creationId xmlns:a16="http://schemas.microsoft.com/office/drawing/2014/main" id="{146593CC-A292-431C-86BE-6A9569A9165E}"/>
              </a:ext>
            </a:extLst>
          </p:cNvPr>
          <p:cNvSpPr/>
          <p:nvPr/>
        </p:nvSpPr>
        <p:spPr>
          <a:xfrm>
            <a:off x="-236221" y="6258149"/>
            <a:ext cx="1005842" cy="810617"/>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84CCF37-0363-4EEB-B3DB-AF9A9B049BAB}"/>
              </a:ext>
            </a:extLst>
          </p:cNvPr>
          <p:cNvSpPr/>
          <p:nvPr/>
        </p:nvSpPr>
        <p:spPr>
          <a:xfrm>
            <a:off x="4297679" y="6258148"/>
            <a:ext cx="1005842" cy="810617"/>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AF78683-A333-4BBD-ACD3-0D62D059BCB1}"/>
              </a:ext>
            </a:extLst>
          </p:cNvPr>
          <p:cNvSpPr/>
          <p:nvPr/>
        </p:nvSpPr>
        <p:spPr>
          <a:xfrm>
            <a:off x="1684019" y="4846320"/>
            <a:ext cx="2613660" cy="1722120"/>
          </a:xfrm>
          <a:prstGeom prst="ellipse">
            <a:avLst/>
          </a:prstGeom>
          <a:solidFill>
            <a:schemeClr val="accent2">
              <a:lumMod val="20000"/>
              <a:lumOff val="80000"/>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B320C6B-A696-4E42-B38E-07F5586CB473}"/>
              </a:ext>
            </a:extLst>
          </p:cNvPr>
          <p:cNvSpPr/>
          <p:nvPr/>
        </p:nvSpPr>
        <p:spPr>
          <a:xfrm>
            <a:off x="6294120" y="3429000"/>
            <a:ext cx="4578240" cy="2585323"/>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Are you getting</a:t>
            </a:r>
          </a:p>
          <a:p>
            <a:pPr algn="ctr"/>
            <a:r>
              <a:rPr lang="en-US" sz="5400" b="1" dirty="0">
                <a:ln w="22225">
                  <a:solidFill>
                    <a:schemeClr val="accent2"/>
                  </a:solidFill>
                  <a:prstDash val="solid"/>
                </a:ln>
                <a:solidFill>
                  <a:schemeClr val="accent2">
                    <a:lumMod val="40000"/>
                    <a:lumOff val="60000"/>
                  </a:schemeClr>
                </a:solidFill>
              </a:rPr>
              <a:t>EXCITED</a:t>
            </a:r>
          </a:p>
          <a:p>
            <a:pPr algn="ctr"/>
            <a:r>
              <a:rPr lang="en-US" sz="5400" b="1" dirty="0">
                <a:ln w="22225">
                  <a:solidFill>
                    <a:schemeClr val="accent2"/>
                  </a:solidFill>
                  <a:prstDash val="solid"/>
                </a:ln>
                <a:solidFill>
                  <a:schemeClr val="accent2">
                    <a:lumMod val="40000"/>
                    <a:lumOff val="60000"/>
                  </a:schemeClr>
                </a:solidFill>
              </a:rPr>
              <a:t>Yet?</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4771877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B6013E5-8E3E-4D02-9907-352D9D87A607}"/>
              </a:ext>
            </a:extLst>
          </p:cNvPr>
          <p:cNvSpPr/>
          <p:nvPr/>
        </p:nvSpPr>
        <p:spPr>
          <a:xfrm>
            <a:off x="342900" y="76200"/>
            <a:ext cx="11643359" cy="1754326"/>
          </a:xfrm>
          <a:prstGeom prst="rect">
            <a:avLst/>
          </a:prstGeom>
          <a:noFill/>
        </p:spPr>
        <p:txBody>
          <a:bodyPr wrap="squar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As you can probably understand by now:</a:t>
            </a:r>
          </a:p>
          <a:p>
            <a:pPr algn="ctr"/>
            <a:r>
              <a:rPr lang="en-US" sz="5400" b="0" cap="none" spc="0" dirty="0">
                <a:ln w="0"/>
                <a:solidFill>
                  <a:schemeClr val="tx1"/>
                </a:solidFill>
                <a:effectLst>
                  <a:outerShdw blurRad="38100" dist="19050" dir="2700000" algn="tl" rotWithShape="0">
                    <a:schemeClr val="dk1">
                      <a:alpha val="40000"/>
                    </a:schemeClr>
                  </a:outerShdw>
                </a:effectLst>
              </a:rPr>
              <a:t> </a:t>
            </a:r>
          </a:p>
        </p:txBody>
      </p:sp>
      <p:sp>
        <p:nvSpPr>
          <p:cNvPr id="8" name="TextBox 7">
            <a:extLst>
              <a:ext uri="{FF2B5EF4-FFF2-40B4-BE49-F238E27FC236}">
                <a16:creationId xmlns:a16="http://schemas.microsoft.com/office/drawing/2014/main" id="{0560610A-6C96-434D-B121-9D59ECFAF80A}"/>
              </a:ext>
            </a:extLst>
          </p:cNvPr>
          <p:cNvSpPr txBox="1"/>
          <p:nvPr/>
        </p:nvSpPr>
        <p:spPr>
          <a:xfrm>
            <a:off x="1257300" y="1211580"/>
            <a:ext cx="9563100" cy="5078313"/>
          </a:xfrm>
          <a:prstGeom prst="rect">
            <a:avLst/>
          </a:prstGeom>
          <a:noFill/>
        </p:spPr>
        <p:txBody>
          <a:bodyPr wrap="square" rtlCol="0">
            <a:spAutoFit/>
          </a:bodyPr>
          <a:lstStyle/>
          <a:p>
            <a:pPr marL="285750" indent="-285750">
              <a:buFont typeface="Arial" panose="020B0604020202020204" pitchFamily="34" charset="0"/>
              <a:buChar char="•"/>
            </a:pPr>
            <a:r>
              <a:rPr lang="en-US" dirty="0"/>
              <a:t>Volatronix money management is simply unbreakable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more chaotic a market is, the more wealth we grow, and faster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While having every trade create higher equilibrium growth than the previous trade is certainly a great way to trade, it is simply not required, and you can make a lot more money by scaling the trade sizes up a bit.  </a:t>
            </a:r>
            <a:r>
              <a:rPr lang="en-US" dirty="0">
                <a:solidFill>
                  <a:srgbClr val="FF0000"/>
                </a:solidFill>
              </a:rPr>
              <a:t>- Careful though, I ran an experiment trading over 8 times the equilibrium trade size and lost money.  I’m back to using a buy/sell factor of 0.5 (equilibrium trading), and growing my allocations consistently again </a:t>
            </a:r>
            <a:r>
              <a:rPr lang="en-US" dirty="0">
                <a:solidFill>
                  <a:srgbClr val="FF0000"/>
                </a:solidFill>
                <a:sym typeface="Wingdings" panose="05000000000000000000" pitchFamily="2" charset="2"/>
              </a:rPr>
              <a:t></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 the case that you trade higher or lower percentages of remaining allocation than ½ percent change in price, the container now “breathes” as it grows- it can shrink slightly occasionally (after strong price movements) but then inhale again and become even bigger!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Lastly, I hope you understand why I cannot provide any estimate of daily, weekly, monthly, or yearly “profit”.  I hate the word profit- I do not take profit.  I grow wealth and then use gains to grow more wealth- I will not take profit until I cash out- then I only have to do my cryptocurrency taxes once, and then I can retire </a:t>
            </a:r>
            <a:r>
              <a:rPr lang="en-US" dirty="0">
                <a:sym typeface="Wingdings" panose="05000000000000000000" pitchFamily="2" charset="2"/>
              </a:rPr>
              <a:t> (I will never stop trading though)</a:t>
            </a:r>
            <a:endParaRPr lang="en-US" dirty="0"/>
          </a:p>
        </p:txBody>
      </p:sp>
    </p:spTree>
    <p:extLst>
      <p:ext uri="{BB962C8B-B14F-4D97-AF65-F5344CB8AC3E}">
        <p14:creationId xmlns:p14="http://schemas.microsoft.com/office/powerpoint/2010/main" val="40375348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9D6C-080F-4263-B0C0-E4E6DDB69697}"/>
              </a:ext>
            </a:extLst>
          </p:cNvPr>
          <p:cNvSpPr>
            <a:spLocks noGrp="1"/>
          </p:cNvSpPr>
          <p:nvPr>
            <p:ph type="title"/>
          </p:nvPr>
        </p:nvSpPr>
        <p:spPr>
          <a:xfrm>
            <a:off x="0" y="-352843"/>
            <a:ext cx="10462260" cy="1029774"/>
          </a:xfrm>
        </p:spPr>
        <p:txBody>
          <a:bodyPr>
            <a:normAutofit/>
          </a:bodyPr>
          <a:lstStyle/>
          <a:p>
            <a:r>
              <a:rPr lang="en-US" sz="1400" b="1" dirty="0"/>
              <a:t>Real Trading Data: proof of growth:  this is 3 days with extreme settings</a:t>
            </a:r>
          </a:p>
        </p:txBody>
      </p:sp>
      <p:sp>
        <p:nvSpPr>
          <p:cNvPr id="4" name="Rectangle 3">
            <a:extLst>
              <a:ext uri="{FF2B5EF4-FFF2-40B4-BE49-F238E27FC236}">
                <a16:creationId xmlns:a16="http://schemas.microsoft.com/office/drawing/2014/main" id="{9EFE98FD-FAD0-40D5-8D7C-7B29A7DC826F}"/>
              </a:ext>
            </a:extLst>
          </p:cNvPr>
          <p:cNvSpPr/>
          <p:nvPr/>
        </p:nvSpPr>
        <p:spPr>
          <a:xfrm>
            <a:off x="-3415665" y="-654308"/>
            <a:ext cx="6096000" cy="1785104"/>
          </a:xfrm>
          <a:prstGeom prst="rect">
            <a:avLst/>
          </a:prstGeom>
        </p:spPr>
        <p:txBody>
          <a:bodyPr>
            <a:spAutoFit/>
          </a:bodyPr>
          <a:lstStyle/>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p:txBody>
      </p:sp>
      <p:graphicFrame>
        <p:nvGraphicFramePr>
          <p:cNvPr id="5" name="Table 4">
            <a:extLst>
              <a:ext uri="{FF2B5EF4-FFF2-40B4-BE49-F238E27FC236}">
                <a16:creationId xmlns:a16="http://schemas.microsoft.com/office/drawing/2014/main" id="{D45FF3C1-52ED-4609-A653-BD0622850751}"/>
              </a:ext>
            </a:extLst>
          </p:cNvPr>
          <p:cNvGraphicFramePr>
            <a:graphicFrameLocks noGrp="1"/>
          </p:cNvGraphicFramePr>
          <p:nvPr>
            <p:extLst>
              <p:ext uri="{D42A27DB-BD31-4B8C-83A1-F6EECF244321}">
                <p14:modId xmlns:p14="http://schemas.microsoft.com/office/powerpoint/2010/main" val="2885844621"/>
              </p:ext>
            </p:extLst>
          </p:nvPr>
        </p:nvGraphicFramePr>
        <p:xfrm>
          <a:off x="0" y="274320"/>
          <a:ext cx="12192000" cy="6583680"/>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391733211"/>
                    </a:ext>
                  </a:extLst>
                </a:gridCol>
                <a:gridCol w="2438400">
                  <a:extLst>
                    <a:ext uri="{9D8B030D-6E8A-4147-A177-3AD203B41FA5}">
                      <a16:colId xmlns:a16="http://schemas.microsoft.com/office/drawing/2014/main" val="2804067754"/>
                    </a:ext>
                  </a:extLst>
                </a:gridCol>
                <a:gridCol w="2438400">
                  <a:extLst>
                    <a:ext uri="{9D8B030D-6E8A-4147-A177-3AD203B41FA5}">
                      <a16:colId xmlns:a16="http://schemas.microsoft.com/office/drawing/2014/main" val="1683496951"/>
                    </a:ext>
                  </a:extLst>
                </a:gridCol>
                <a:gridCol w="2438400">
                  <a:extLst>
                    <a:ext uri="{9D8B030D-6E8A-4147-A177-3AD203B41FA5}">
                      <a16:colId xmlns:a16="http://schemas.microsoft.com/office/drawing/2014/main" val="2943456107"/>
                    </a:ext>
                  </a:extLst>
                </a:gridCol>
                <a:gridCol w="2438400">
                  <a:extLst>
                    <a:ext uri="{9D8B030D-6E8A-4147-A177-3AD203B41FA5}">
                      <a16:colId xmlns:a16="http://schemas.microsoft.com/office/drawing/2014/main" val="694678800"/>
                    </a:ext>
                  </a:extLst>
                </a:gridCol>
              </a:tblGrid>
              <a:tr h="2064569">
                <a:tc>
                  <a:txBody>
                    <a:bodyPr/>
                    <a:lstStyle/>
                    <a:p>
                      <a:r>
                        <a:rPr lang="en-US" sz="1000" dirty="0"/>
                        <a:t>Market: BTX_BTC</a:t>
                      </a:r>
                    </a:p>
                    <a:p>
                      <a:r>
                        <a:rPr lang="en-US" sz="1000" dirty="0"/>
                        <a:t>Number of Cryptometrix Trades on BTX_BTC :  54</a:t>
                      </a:r>
                    </a:p>
                    <a:p>
                      <a:r>
                        <a:rPr lang="en-US" sz="1000" dirty="0"/>
                        <a:t>BTX Growth: 3.05728138402</a:t>
                      </a:r>
                    </a:p>
                    <a:p>
                      <a:r>
                        <a:rPr lang="en-US" sz="1000" dirty="0"/>
                        <a:t>BTC Growth: -0.00482431428891</a:t>
                      </a:r>
                    </a:p>
                    <a:p>
                      <a:r>
                        <a:rPr lang="en-US" sz="1000" dirty="0"/>
                        <a:t>BTX Growth %: 85.0864349917%</a:t>
                      </a:r>
                    </a:p>
                    <a:p>
                      <a:r>
                        <a:rPr lang="en-US" sz="1000" dirty="0"/>
                        <a:t>BTC Growth %: -48.2431428891%</a:t>
                      </a:r>
                    </a:p>
                    <a:p>
                      <a:r>
                        <a:rPr lang="en-US" sz="1000" dirty="0"/>
                        <a:t>Ask is currently: 0.00188059</a:t>
                      </a:r>
                    </a:p>
                    <a:p>
                      <a:r>
                        <a:rPr lang="en-US" sz="1000" dirty="0"/>
                        <a:t>Buy Trigger: 0.00185744</a:t>
                      </a:r>
                    </a:p>
                    <a:p>
                      <a:r>
                        <a:rPr lang="en-US" sz="1000" dirty="0"/>
                        <a:t>Bid is currently: 0.00186501</a:t>
                      </a:r>
                    </a:p>
                    <a:p>
                      <a:r>
                        <a:rPr lang="en-US" sz="1000" dirty="0"/>
                        <a:t>Sell Trigger: 0.0019028340081</a:t>
                      </a:r>
                    </a:p>
                    <a:p>
                      <a:r>
                        <a:rPr lang="en-US" sz="1000" dirty="0"/>
                        <a:t>Non-biased growth, sum of </a:t>
                      </a:r>
                      <a:r>
                        <a:rPr lang="en-US" sz="1000" dirty="0" err="1"/>
                        <a:t>coin+base</a:t>
                      </a:r>
                      <a:r>
                        <a:rPr lang="en-US" sz="1000" dirty="0"/>
                        <a:t> growth %: 36.8432921027%</a:t>
                      </a:r>
                    </a:p>
                  </a:txBody>
                  <a:tcPr/>
                </a:tc>
                <a:tc>
                  <a:txBody>
                    <a:bodyPr/>
                    <a:lstStyle/>
                    <a:p>
                      <a:r>
                        <a:rPr lang="en-US" sz="1000" dirty="0"/>
                        <a:t>Market: CAPP_BTC</a:t>
                      </a:r>
                    </a:p>
                    <a:p>
                      <a:r>
                        <a:rPr lang="en-US" sz="1000" dirty="0"/>
                        <a:t>Number of Cryptometrix Trades on CAPP_BTC :  59</a:t>
                      </a:r>
                    </a:p>
                    <a:p>
                      <a:r>
                        <a:rPr lang="en-US" sz="1000" dirty="0"/>
                        <a:t>CAPP Growth: 86.9682160174</a:t>
                      </a:r>
                    </a:p>
                    <a:p>
                      <a:r>
                        <a:rPr lang="en-US" sz="1000" dirty="0"/>
                        <a:t>BTC Growth: 0.00127223844004</a:t>
                      </a:r>
                    </a:p>
                    <a:p>
                      <a:r>
                        <a:rPr lang="en-US" sz="1000" dirty="0"/>
                        <a:t>CAPP Growth %: 12.1650444819%</a:t>
                      </a:r>
                    </a:p>
                    <a:p>
                      <a:r>
                        <a:rPr lang="en-US" sz="1000" dirty="0"/>
                        <a:t>BTC Growth %: 12.7223844004%</a:t>
                      </a:r>
                    </a:p>
                    <a:p>
                      <a:r>
                        <a:rPr lang="en-US" sz="1000" dirty="0"/>
                        <a:t>Ask is currently: 1.157e-05</a:t>
                      </a:r>
                    </a:p>
                    <a:p>
                      <a:r>
                        <a:rPr lang="en-US" sz="1000" dirty="0"/>
                        <a:t>Buy Trigger: 1.137188e-05</a:t>
                      </a:r>
                    </a:p>
                    <a:p>
                      <a:r>
                        <a:rPr lang="en-US" sz="1000" dirty="0"/>
                        <a:t>Bid is currently: 1.155e-05</a:t>
                      </a:r>
                    </a:p>
                    <a:p>
                      <a:r>
                        <a:rPr lang="en-US" sz="1000" dirty="0"/>
                        <a:t>Sell Trigger: 1.16497975709e-05</a:t>
                      </a:r>
                    </a:p>
                    <a:p>
                      <a:r>
                        <a:rPr lang="en-US" sz="1000" dirty="0"/>
                        <a:t>Non-biased growth, sum of </a:t>
                      </a:r>
                      <a:r>
                        <a:rPr lang="en-US" sz="1000" dirty="0" err="1"/>
                        <a:t>coin+base</a:t>
                      </a:r>
                      <a:r>
                        <a:rPr lang="en-US" sz="1000" dirty="0"/>
                        <a:t> growth %: 24.8874288823%</a:t>
                      </a:r>
                    </a:p>
                  </a:txBody>
                  <a:tcPr/>
                </a:tc>
                <a:tc>
                  <a:txBody>
                    <a:bodyPr/>
                    <a:lstStyle/>
                    <a:p>
                      <a:r>
                        <a:rPr lang="en-US" sz="1000" dirty="0"/>
                        <a:t>Market: DGB_BTC</a:t>
                      </a:r>
                    </a:p>
                    <a:p>
                      <a:r>
                        <a:rPr lang="en-US" sz="1000" dirty="0"/>
                        <a:t>Number of Cryptometrix Trades on DGB_BTC :  36</a:t>
                      </a:r>
                    </a:p>
                    <a:p>
                      <a:r>
                        <a:rPr lang="en-US" sz="1000" dirty="0"/>
                        <a:t>DGB Growth: 1023.89762967</a:t>
                      </a:r>
                    </a:p>
                    <a:p>
                      <a:r>
                        <a:rPr lang="en-US" sz="1000" dirty="0"/>
                        <a:t>BTC Growth: -0.00088564669303</a:t>
                      </a:r>
                    </a:p>
                    <a:p>
                      <a:r>
                        <a:rPr lang="en-US" sz="1000" dirty="0"/>
                        <a:t>DGB Growth %: 44.8338150695%</a:t>
                      </a:r>
                    </a:p>
                    <a:p>
                      <a:r>
                        <a:rPr lang="en-US" sz="1000" dirty="0"/>
                        <a:t>BTC Growth %: -8.8564669303%</a:t>
                      </a:r>
                    </a:p>
                    <a:p>
                      <a:r>
                        <a:rPr lang="en-US" sz="1000" dirty="0"/>
                        <a:t>Ask is currently: 3.65e-06</a:t>
                      </a:r>
                    </a:p>
                    <a:p>
                      <a:r>
                        <a:rPr lang="en-US" sz="1000" dirty="0"/>
                        <a:t>Buy Trigger: 3.54692e-06</a:t>
                      </a:r>
                    </a:p>
                    <a:p>
                      <a:r>
                        <a:rPr lang="en-US" sz="1000" dirty="0"/>
                        <a:t>Bid is currently: 3.58e-06</a:t>
                      </a:r>
                    </a:p>
                    <a:p>
                      <a:r>
                        <a:rPr lang="en-US" sz="1000" dirty="0"/>
                        <a:t>Sell Trigger: 3.63360323887e-06</a:t>
                      </a:r>
                    </a:p>
                    <a:p>
                      <a:r>
                        <a:rPr lang="en-US" sz="1000" dirty="0"/>
                        <a:t>Non-biased growth, sum of </a:t>
                      </a:r>
                      <a:r>
                        <a:rPr lang="en-US" sz="1000" dirty="0" err="1"/>
                        <a:t>coin+base</a:t>
                      </a:r>
                      <a:r>
                        <a:rPr lang="en-US" sz="1000" dirty="0"/>
                        <a:t> growth %: 35.9773481392%</a:t>
                      </a:r>
                    </a:p>
                  </a:txBody>
                  <a:tcPr/>
                </a:tc>
                <a:tc>
                  <a:txBody>
                    <a:bodyPr/>
                    <a:lstStyle/>
                    <a:p>
                      <a:r>
                        <a:rPr lang="en-US" sz="1000" dirty="0"/>
                        <a:t>Market: DOGE_BTC</a:t>
                      </a:r>
                    </a:p>
                    <a:p>
                      <a:r>
                        <a:rPr lang="en-US" sz="1000" dirty="0"/>
                        <a:t>Number of Cryptometrix Trades on DOGE_BTC :  6</a:t>
                      </a:r>
                    </a:p>
                    <a:p>
                      <a:r>
                        <a:rPr lang="en-US" sz="1000" dirty="0"/>
                        <a:t>DOGE Growth: -1518.2427896</a:t>
                      </a:r>
                    </a:p>
                    <a:p>
                      <a:r>
                        <a:rPr lang="en-US" sz="1000" dirty="0"/>
                        <a:t>BTC Growth: 0.000986240425905</a:t>
                      </a:r>
                    </a:p>
                    <a:p>
                      <a:r>
                        <a:rPr lang="en-US" sz="1000" dirty="0"/>
                        <a:t>DOGE Growth %: -9.45517650604%</a:t>
                      </a:r>
                    </a:p>
                    <a:p>
                      <a:r>
                        <a:rPr lang="en-US" sz="1000" dirty="0"/>
                        <a:t>BTC Growth %: 9.72977765977%</a:t>
                      </a:r>
                    </a:p>
                    <a:p>
                      <a:r>
                        <a:rPr lang="en-US" sz="1000" dirty="0"/>
                        <a:t>Ask is currently: 6.5e-07</a:t>
                      </a:r>
                    </a:p>
                    <a:p>
                      <a:r>
                        <a:rPr lang="en-US" sz="1000" dirty="0"/>
                        <a:t>Buy Trigger: 6.422e-07</a:t>
                      </a:r>
                    </a:p>
                    <a:p>
                      <a:r>
                        <a:rPr lang="en-US" sz="1000" dirty="0"/>
                        <a:t>Bid is currently: 6.4e-07</a:t>
                      </a:r>
                    </a:p>
                    <a:p>
                      <a:r>
                        <a:rPr lang="en-US" sz="1000" dirty="0"/>
                        <a:t>Sell Trigger: 6.57894736842e-07</a:t>
                      </a:r>
                    </a:p>
                    <a:p>
                      <a:r>
                        <a:rPr lang="en-US" sz="1000" dirty="0"/>
                        <a:t>Non-biased growth, sum of </a:t>
                      </a:r>
                      <a:r>
                        <a:rPr lang="en-US" sz="1000" dirty="0" err="1"/>
                        <a:t>coin+base</a:t>
                      </a:r>
                      <a:r>
                        <a:rPr lang="en-US" sz="1000" dirty="0"/>
                        <a:t> growth %: 0.274601153725%</a:t>
                      </a:r>
                    </a:p>
                  </a:txBody>
                  <a:tcPr/>
                </a:tc>
                <a:tc>
                  <a:txBody>
                    <a:bodyPr/>
                    <a:lstStyle/>
                    <a:p>
                      <a:r>
                        <a:rPr lang="en-US" sz="1000" dirty="0"/>
                        <a:t>Market: DOT_BTC</a:t>
                      </a:r>
                    </a:p>
                    <a:p>
                      <a:r>
                        <a:rPr lang="en-US" sz="1000" dirty="0"/>
                        <a:t>Number of Cryptometrix Trades on DOT_BTC :  27</a:t>
                      </a:r>
                    </a:p>
                    <a:p>
                      <a:r>
                        <a:rPr lang="en-US" sz="1000" dirty="0" err="1"/>
                        <a:t>FiDOT</a:t>
                      </a:r>
                      <a:r>
                        <a:rPr lang="en-US" sz="1000" dirty="0"/>
                        <a:t> Growth: 1354.31705155</a:t>
                      </a:r>
                    </a:p>
                    <a:p>
                      <a:r>
                        <a:rPr lang="en-US" sz="1000" dirty="0"/>
                        <a:t>BTC Growth: -0.00156003758375</a:t>
                      </a:r>
                    </a:p>
                    <a:p>
                      <a:r>
                        <a:rPr lang="en-US" sz="1000" dirty="0"/>
                        <a:t>DOT Growth %: 45.5960630381%</a:t>
                      </a:r>
                    </a:p>
                    <a:p>
                      <a:r>
                        <a:rPr lang="en-US" sz="1000" dirty="0"/>
                        <a:t>BTC Growth %: -15.6003758375%</a:t>
                      </a:r>
                    </a:p>
                    <a:p>
                      <a:r>
                        <a:rPr lang="en-US" sz="1000" dirty="0"/>
                        <a:t>Ask is currently: 2.81e-06</a:t>
                      </a:r>
                    </a:p>
                    <a:p>
                      <a:r>
                        <a:rPr lang="en-US" sz="1000" dirty="0"/>
                        <a:t>Buy Trigger: 2.7664e-06</a:t>
                      </a:r>
                    </a:p>
                    <a:p>
                      <a:r>
                        <a:rPr lang="en-US" sz="1000" dirty="0"/>
                        <a:t>Bid is currently: 2.8e-06</a:t>
                      </a:r>
                    </a:p>
                    <a:p>
                      <a:r>
                        <a:rPr lang="en-US" sz="1000" dirty="0"/>
                        <a:t>Sell Trigger: 2.83400809717e-06</a:t>
                      </a:r>
                    </a:p>
                    <a:p>
                      <a:r>
                        <a:rPr lang="en-US" sz="1000" dirty="0"/>
                        <a:t>Non-biased growth, sum of </a:t>
                      </a:r>
                      <a:r>
                        <a:rPr lang="en-US" sz="1000" dirty="0" err="1"/>
                        <a:t>coin+base</a:t>
                      </a:r>
                      <a:r>
                        <a:rPr lang="en-US" sz="1000" dirty="0"/>
                        <a:t> growth %: 29.9956872006%</a:t>
                      </a:r>
                    </a:p>
                  </a:txBody>
                  <a:tcPr/>
                </a:tc>
                <a:extLst>
                  <a:ext uri="{0D108BD9-81ED-4DB2-BD59-A6C34878D82A}">
                    <a16:rowId xmlns:a16="http://schemas.microsoft.com/office/drawing/2014/main" val="2853707569"/>
                  </a:ext>
                </a:extLst>
              </a:tr>
              <a:tr h="2199111">
                <a:tc>
                  <a:txBody>
                    <a:bodyPr/>
                    <a:lstStyle/>
                    <a:p>
                      <a:r>
                        <a:rPr lang="en-US" sz="1000" dirty="0"/>
                        <a:t>Market: ETN_BTC</a:t>
                      </a:r>
                    </a:p>
                    <a:p>
                      <a:r>
                        <a:rPr lang="en-US" sz="1000" dirty="0"/>
                        <a:t>Number of Cryptometrix Trades on ETN_BTC :  23</a:t>
                      </a:r>
                    </a:p>
                    <a:p>
                      <a:r>
                        <a:rPr lang="en-US" sz="1000" dirty="0"/>
                        <a:t>ETN Growth: 226.965296079</a:t>
                      </a:r>
                    </a:p>
                    <a:p>
                      <a:r>
                        <a:rPr lang="en-US" sz="1000" dirty="0"/>
                        <a:t>BTC Growth: -0.000856118067872</a:t>
                      </a:r>
                    </a:p>
                    <a:p>
                      <a:r>
                        <a:rPr lang="en-US" sz="1000" dirty="0"/>
                        <a:t>ETN Growth %: 18.2845058244%</a:t>
                      </a:r>
                    </a:p>
                    <a:p>
                      <a:r>
                        <a:rPr lang="en-US" sz="1000" dirty="0"/>
                        <a:t>BTC Growth %: -8.56118067872%</a:t>
                      </a:r>
                    </a:p>
                    <a:p>
                      <a:r>
                        <a:rPr lang="en-US" sz="1000" dirty="0"/>
                        <a:t>Ask is currently: 7.3e-06</a:t>
                      </a:r>
                    </a:p>
                    <a:p>
                      <a:r>
                        <a:rPr lang="en-US" sz="1000" dirty="0"/>
                        <a:t>Buy Trigger: 7.25192e-06</a:t>
                      </a:r>
                    </a:p>
                    <a:p>
                      <a:r>
                        <a:rPr lang="en-US" sz="1000" dirty="0"/>
                        <a:t>Bid is currently: 7.27e-06</a:t>
                      </a:r>
                    </a:p>
                    <a:p>
                      <a:r>
                        <a:rPr lang="en-US" sz="1000" dirty="0"/>
                        <a:t>Sell Trigger: 7.42914979757e-06</a:t>
                      </a:r>
                    </a:p>
                    <a:p>
                      <a:r>
                        <a:rPr lang="en-US" sz="1000" dirty="0"/>
                        <a:t>Non-biased growth, sum of </a:t>
                      </a:r>
                      <a:r>
                        <a:rPr lang="en-US" sz="1000" dirty="0" err="1"/>
                        <a:t>coin+base</a:t>
                      </a:r>
                      <a:r>
                        <a:rPr lang="en-US" sz="1000" dirty="0"/>
                        <a:t> growth %: 9.72332514571%</a:t>
                      </a:r>
                    </a:p>
                    <a:p>
                      <a:endParaRPr lang="en-US" sz="1000" dirty="0"/>
                    </a:p>
                  </a:txBody>
                  <a:tcPr/>
                </a:tc>
                <a:tc>
                  <a:txBody>
                    <a:bodyPr/>
                    <a:lstStyle/>
                    <a:p>
                      <a:r>
                        <a:rPr lang="en-US" sz="1000" dirty="0"/>
                        <a:t>Market: LTC_BTC</a:t>
                      </a:r>
                    </a:p>
                    <a:p>
                      <a:r>
                        <a:rPr lang="en-US" sz="1000" dirty="0"/>
                        <a:t>Number of Cryptometrix Trades on LTC_BTC :  25</a:t>
                      </a:r>
                    </a:p>
                    <a:p>
                      <a:r>
                        <a:rPr lang="en-US" sz="1000" dirty="0"/>
                        <a:t>LTC Growth: 0.0576600253895</a:t>
                      </a:r>
                    </a:p>
                    <a:p>
                      <a:r>
                        <a:rPr lang="en-US" sz="1000" dirty="0"/>
                        <a:t>BTC Growth: -0.00117870377999</a:t>
                      </a:r>
                    </a:p>
                    <a:p>
                      <a:r>
                        <a:rPr lang="en-US" sz="1000" dirty="0"/>
                        <a:t>LTC Growth %: 12.0909412405%</a:t>
                      </a:r>
                    </a:p>
                    <a:p>
                      <a:r>
                        <a:rPr lang="en-US" sz="1000" dirty="0"/>
                        <a:t>BTC Growth %: -11.7870377999%</a:t>
                      </a:r>
                    </a:p>
                    <a:p>
                      <a:r>
                        <a:rPr lang="en-US" sz="1000" dirty="0"/>
                        <a:t>Ask is currently: 0.01997527</a:t>
                      </a:r>
                    </a:p>
                    <a:p>
                      <a:r>
                        <a:rPr lang="en-US" sz="1000" dirty="0"/>
                        <a:t>Buy Trigger: 0.0199238598</a:t>
                      </a:r>
                    </a:p>
                    <a:p>
                      <a:r>
                        <a:rPr lang="en-US" sz="1000" dirty="0"/>
                        <a:t>Bid is currently: 0.01996305</a:t>
                      </a:r>
                    </a:p>
                    <a:p>
                      <a:r>
                        <a:rPr lang="en-US" sz="1000" dirty="0"/>
                        <a:t>Sell Trigger: 0.0204107793522</a:t>
                      </a:r>
                    </a:p>
                    <a:p>
                      <a:r>
                        <a:rPr lang="en-US" sz="1000" dirty="0"/>
                        <a:t>Non-biased growth, sum of </a:t>
                      </a:r>
                      <a:r>
                        <a:rPr lang="en-US" sz="1000" dirty="0" err="1"/>
                        <a:t>coin+base</a:t>
                      </a:r>
                      <a:r>
                        <a:rPr lang="en-US" sz="1000" dirty="0"/>
                        <a:t> growth %: 0.303903440535%</a:t>
                      </a:r>
                    </a:p>
                    <a:p>
                      <a:endParaRPr lang="en-US" sz="1000" dirty="0"/>
                    </a:p>
                  </a:txBody>
                  <a:tcPr/>
                </a:tc>
                <a:tc>
                  <a:txBody>
                    <a:bodyPr/>
                    <a:lstStyle/>
                    <a:p>
                      <a:r>
                        <a:rPr lang="en-US" sz="1000" dirty="0"/>
                        <a:t>Market: LUX_BTC</a:t>
                      </a:r>
                    </a:p>
                    <a:p>
                      <a:r>
                        <a:rPr lang="en-US" sz="1000" dirty="0"/>
                        <a:t>Number of Cryptometrix Trades on LUX_BTC :  49</a:t>
                      </a:r>
                    </a:p>
                    <a:p>
                      <a:r>
                        <a:rPr lang="en-US" sz="1000" dirty="0"/>
                        <a:t>LUX Growth: 3.83792737095</a:t>
                      </a:r>
                    </a:p>
                    <a:p>
                      <a:r>
                        <a:rPr lang="en-US" sz="1000" dirty="0"/>
                        <a:t>BTC Growth: -0.00149672418029</a:t>
                      </a:r>
                    </a:p>
                    <a:p>
                      <a:r>
                        <a:rPr lang="en-US" sz="1000" dirty="0"/>
                        <a:t>LUX Growth %: 44.3991766577%</a:t>
                      </a:r>
                    </a:p>
                    <a:p>
                      <a:r>
                        <a:rPr lang="en-US" sz="1000" dirty="0"/>
                        <a:t>BTC Growth %: -13.878784268%</a:t>
                      </a:r>
                    </a:p>
                    <a:p>
                      <a:r>
                        <a:rPr lang="en-US" sz="1000" dirty="0"/>
                        <a:t>Ask is currently: 0.00117499</a:t>
                      </a:r>
                    </a:p>
                    <a:p>
                      <a:r>
                        <a:rPr lang="en-US" sz="1000" dirty="0"/>
                        <a:t>Buy Trigger: 0.001144104</a:t>
                      </a:r>
                    </a:p>
                    <a:p>
                      <a:r>
                        <a:rPr lang="en-US" sz="1000" dirty="0"/>
                        <a:t>Bid is currently: 0.00117483</a:t>
                      </a:r>
                    </a:p>
                    <a:p>
                      <a:r>
                        <a:rPr lang="en-US" sz="1000" dirty="0"/>
                        <a:t>Sell Trigger: 0.00117206477733</a:t>
                      </a:r>
                    </a:p>
                    <a:p>
                      <a:r>
                        <a:rPr lang="en-US" sz="1000" dirty="0"/>
                        <a:t>Non-biased growth, sum of </a:t>
                      </a:r>
                      <a:r>
                        <a:rPr lang="en-US" sz="1000" dirty="0" err="1"/>
                        <a:t>coin+base</a:t>
                      </a:r>
                      <a:r>
                        <a:rPr lang="en-US" sz="1000" dirty="0"/>
                        <a:t> growth %: 30.5203923897%</a:t>
                      </a:r>
                    </a:p>
                  </a:txBody>
                  <a:tcPr/>
                </a:tc>
                <a:tc>
                  <a:txBody>
                    <a:bodyPr/>
                    <a:lstStyle/>
                    <a:p>
                      <a:r>
                        <a:rPr lang="en-US" sz="1000" dirty="0"/>
                        <a:t>Market: RDD_BTC</a:t>
                      </a:r>
                    </a:p>
                    <a:p>
                      <a:r>
                        <a:rPr lang="en-US" sz="1000" dirty="0"/>
                        <a:t>Number of Cryptometrix Trades on RDD_BTC :  100</a:t>
                      </a:r>
                    </a:p>
                    <a:p>
                      <a:r>
                        <a:rPr lang="en-US" sz="1000" dirty="0"/>
                        <a:t>RDD Growth: -38.0200792911</a:t>
                      </a:r>
                    </a:p>
                    <a:p>
                      <a:r>
                        <a:rPr lang="en-US" sz="1000" dirty="0"/>
                        <a:t>BTC Growth: 0.000187400427487</a:t>
                      </a:r>
                    </a:p>
                    <a:p>
                      <a:r>
                        <a:rPr lang="en-US" sz="1000" dirty="0"/>
                        <a:t>RDD Growth %: -0.285720895872%</a:t>
                      </a:r>
                    </a:p>
                    <a:p>
                      <a:r>
                        <a:rPr lang="en-US" sz="1000" dirty="0"/>
                        <a:t>BTC Growth %: 1.87400427487%</a:t>
                      </a:r>
                    </a:p>
                    <a:p>
                      <a:r>
                        <a:rPr lang="en-US" sz="1000" dirty="0"/>
                        <a:t>Ask is currently: 9.2e-07</a:t>
                      </a:r>
                    </a:p>
                    <a:p>
                      <a:r>
                        <a:rPr lang="en-US" sz="1000" dirty="0"/>
                        <a:t>Buy Trigger: 8.892e-07</a:t>
                      </a:r>
                    </a:p>
                    <a:p>
                      <a:r>
                        <a:rPr lang="en-US" sz="1000" dirty="0"/>
                        <a:t>Bid is currently: 9e-07</a:t>
                      </a:r>
                    </a:p>
                    <a:p>
                      <a:r>
                        <a:rPr lang="en-US" sz="1000" dirty="0"/>
                        <a:t>Sell Trigger: 9.10931174089e-07</a:t>
                      </a:r>
                    </a:p>
                    <a:p>
                      <a:r>
                        <a:rPr lang="en-US" sz="1000" dirty="0"/>
                        <a:t>Non-biased growth, sum of </a:t>
                      </a:r>
                      <a:r>
                        <a:rPr lang="en-US" sz="1000" dirty="0" err="1"/>
                        <a:t>coin+base</a:t>
                      </a:r>
                      <a:r>
                        <a:rPr lang="en-US" sz="1000" dirty="0"/>
                        <a:t> growth %: 1.58828337899%</a:t>
                      </a:r>
                    </a:p>
                    <a:p>
                      <a:endParaRPr lang="en-US" sz="1000" dirty="0"/>
                    </a:p>
                  </a:txBody>
                  <a:tcPr/>
                </a:tc>
                <a:tc>
                  <a:txBody>
                    <a:bodyPr/>
                    <a:lstStyle/>
                    <a:p>
                      <a:r>
                        <a:rPr lang="en-US" sz="1000" dirty="0"/>
                        <a:t>Market: R_BTC</a:t>
                      </a:r>
                    </a:p>
                    <a:p>
                      <a:r>
                        <a:rPr lang="en-US" sz="1000" dirty="0"/>
                        <a:t>Number of Cryptometrix Trades on R_BTC :  98</a:t>
                      </a:r>
                    </a:p>
                    <a:p>
                      <a:r>
                        <a:rPr lang="en-US" sz="1000" dirty="0"/>
                        <a:t>R Growth: 12.7994042769</a:t>
                      </a:r>
                    </a:p>
                    <a:p>
                      <a:r>
                        <a:rPr lang="en-US" sz="1000" dirty="0"/>
                        <a:t>BTC Growth: 0.000362975077889</a:t>
                      </a:r>
                    </a:p>
                    <a:p>
                      <a:r>
                        <a:rPr lang="en-US" sz="1000" dirty="0"/>
                        <a:t>R Growth %: 47.1960113476%</a:t>
                      </a:r>
                    </a:p>
                    <a:p>
                      <a:r>
                        <a:rPr lang="en-US" sz="1000" dirty="0"/>
                        <a:t>BTC Growth %: 3.62975077889%</a:t>
                      </a:r>
                    </a:p>
                    <a:p>
                      <a:r>
                        <a:rPr lang="en-US" sz="1000" dirty="0"/>
                        <a:t>Ask is currently: 0.00026626</a:t>
                      </a:r>
                    </a:p>
                    <a:p>
                      <a:r>
                        <a:rPr lang="en-US" sz="1000" dirty="0"/>
                        <a:t>Buy Trigger: 0.000258856</a:t>
                      </a:r>
                    </a:p>
                    <a:p>
                      <a:r>
                        <a:rPr lang="en-US" sz="1000" dirty="0"/>
                        <a:t>Bid is currently: 0.00026009</a:t>
                      </a:r>
                    </a:p>
                    <a:p>
                      <a:r>
                        <a:rPr lang="en-US" sz="1000" dirty="0"/>
                        <a:t>Sell Trigger: 0.000265182186235</a:t>
                      </a:r>
                    </a:p>
                    <a:p>
                      <a:r>
                        <a:rPr lang="en-US" sz="1000" dirty="0"/>
                        <a:t>Non-biased growth, sum of </a:t>
                      </a:r>
                      <a:r>
                        <a:rPr lang="en-US" sz="1000" dirty="0" err="1"/>
                        <a:t>coin+base</a:t>
                      </a:r>
                      <a:r>
                        <a:rPr lang="en-US" sz="1000" dirty="0"/>
                        <a:t> growth %: 50.8257621265%</a:t>
                      </a:r>
                    </a:p>
                    <a:p>
                      <a:endParaRPr lang="en-US" sz="1000" dirty="0"/>
                    </a:p>
                  </a:txBody>
                  <a:tcPr/>
                </a:tc>
                <a:extLst>
                  <a:ext uri="{0D108BD9-81ED-4DB2-BD59-A6C34878D82A}">
                    <a16:rowId xmlns:a16="http://schemas.microsoft.com/office/drawing/2014/main" val="2177536779"/>
                  </a:ext>
                </a:extLst>
              </a:tr>
              <a:tr h="2199111">
                <a:tc>
                  <a:txBody>
                    <a:bodyPr/>
                    <a:lstStyle/>
                    <a:p>
                      <a:r>
                        <a:rPr lang="en-US" sz="1000" dirty="0"/>
                        <a:t>Market: TES_BTC</a:t>
                      </a:r>
                    </a:p>
                    <a:p>
                      <a:r>
                        <a:rPr lang="en-US" sz="1000" dirty="0"/>
                        <a:t>Number of Cryptometrix Trades on TES_BTC :  21</a:t>
                      </a:r>
                    </a:p>
                    <a:p>
                      <a:r>
                        <a:rPr lang="en-US" sz="1000" dirty="0" err="1"/>
                        <a:t>FiTES</a:t>
                      </a:r>
                      <a:r>
                        <a:rPr lang="en-US" sz="1000" dirty="0"/>
                        <a:t> Growth: 2702.41635555</a:t>
                      </a:r>
                    </a:p>
                    <a:p>
                      <a:r>
                        <a:rPr lang="en-US" sz="1000" dirty="0"/>
                        <a:t>BTC Growth: -0.00643082196509</a:t>
                      </a:r>
                    </a:p>
                    <a:p>
                      <a:r>
                        <a:rPr lang="en-US" sz="1000" dirty="0"/>
                        <a:t>TES Growth %: 125.372084191%</a:t>
                      </a:r>
                    </a:p>
                    <a:p>
                      <a:r>
                        <a:rPr lang="en-US" sz="1000" dirty="0"/>
                        <a:t>BTC Growth %: -64.3082196509%</a:t>
                      </a:r>
                    </a:p>
                    <a:p>
                      <a:r>
                        <a:rPr lang="en-US" sz="1000" dirty="0"/>
                        <a:t>Ask is currently: 3.37e-06</a:t>
                      </a:r>
                    </a:p>
                    <a:p>
                      <a:r>
                        <a:rPr lang="en-US" sz="1000" dirty="0"/>
                        <a:t>Buy Trigger: 3.34932e-06</a:t>
                      </a:r>
                    </a:p>
                    <a:p>
                      <a:r>
                        <a:rPr lang="en-US" sz="1000" dirty="0"/>
                        <a:t>Bid is currently: 3.24e-06</a:t>
                      </a:r>
                    </a:p>
                    <a:p>
                      <a:r>
                        <a:rPr lang="en-US" sz="1000" dirty="0"/>
                        <a:t>Sell Trigger: 3.43117408907e-06</a:t>
                      </a:r>
                    </a:p>
                    <a:p>
                      <a:r>
                        <a:rPr lang="en-US" sz="1000" dirty="0"/>
                        <a:t>Non-biased growth, sum of </a:t>
                      </a:r>
                      <a:r>
                        <a:rPr lang="en-US" sz="1000" dirty="0" err="1"/>
                        <a:t>coin+base</a:t>
                      </a:r>
                      <a:r>
                        <a:rPr lang="en-US" sz="1000" dirty="0"/>
                        <a:t> growth %: 61.06386454%</a:t>
                      </a:r>
                    </a:p>
                  </a:txBody>
                  <a:tcPr/>
                </a:tc>
                <a:tc>
                  <a:txBody>
                    <a:bodyPr/>
                    <a:lstStyle/>
                    <a:p>
                      <a:r>
                        <a:rPr lang="en-US" sz="1000" dirty="0"/>
                        <a:t>Market: XVG_BTC</a:t>
                      </a:r>
                    </a:p>
                    <a:p>
                      <a:r>
                        <a:rPr lang="en-US" sz="1000" dirty="0"/>
                        <a:t>Number of Cryptometrix Trades on XVG_BTC :  36</a:t>
                      </a:r>
                    </a:p>
                    <a:p>
                      <a:r>
                        <a:rPr lang="en-US" sz="1000" dirty="0"/>
                        <a:t>XVG Growth: 710.50820073</a:t>
                      </a:r>
                    </a:p>
                    <a:p>
                      <a:r>
                        <a:rPr lang="en-US" sz="1000" dirty="0"/>
                        <a:t>BTC Growth: -0.00218343029743</a:t>
                      </a:r>
                    </a:p>
                    <a:p>
                      <a:r>
                        <a:rPr lang="en-US" sz="1000" dirty="0"/>
                        <a:t>XVG Growth %: 52.896340833%</a:t>
                      </a:r>
                    </a:p>
                    <a:p>
                      <a:r>
                        <a:rPr lang="en-US" sz="1000" dirty="0"/>
                        <a:t>BTC Growth %: -21.8343029743%</a:t>
                      </a:r>
                    </a:p>
                    <a:p>
                      <a:r>
                        <a:rPr lang="en-US" sz="1000" dirty="0"/>
                        <a:t>Ask is currently: 6.34e-06</a:t>
                      </a:r>
                    </a:p>
                    <a:p>
                      <a:r>
                        <a:rPr lang="en-US" sz="1000" dirty="0"/>
                        <a:t>Buy Trigger: 6.25404e-06</a:t>
                      </a:r>
                    </a:p>
                    <a:p>
                      <a:r>
                        <a:rPr lang="en-US" sz="1000" dirty="0"/>
                        <a:t>Bid is currently: 6.33e-06</a:t>
                      </a:r>
                    </a:p>
                    <a:p>
                      <a:r>
                        <a:rPr lang="en-US" sz="1000" dirty="0"/>
                        <a:t>Sell Trigger: 6.40688259109e-06</a:t>
                      </a:r>
                    </a:p>
                    <a:p>
                      <a:r>
                        <a:rPr lang="en-US" sz="1000" dirty="0"/>
                        <a:t>Non-biased growth, sum of </a:t>
                      </a:r>
                      <a:r>
                        <a:rPr lang="en-US" sz="1000" dirty="0" err="1"/>
                        <a:t>coin+base</a:t>
                      </a:r>
                      <a:r>
                        <a:rPr lang="en-US" sz="1000" dirty="0"/>
                        <a:t> growth %: 31.0620378587%</a:t>
                      </a:r>
                    </a:p>
                  </a:txBody>
                  <a:tcPr/>
                </a:tc>
                <a:tc>
                  <a:txBody>
                    <a:bodyPr/>
                    <a:lstStyle/>
                    <a:p>
                      <a:r>
                        <a:rPr lang="en-US" sz="1000" dirty="0"/>
                        <a:t>Market: ZCL_BTC</a:t>
                      </a:r>
                    </a:p>
                    <a:p>
                      <a:r>
                        <a:rPr lang="en-US" sz="1000" dirty="0"/>
                        <a:t>Number of Cryptometrix Trades on ZCL_BTC :  89</a:t>
                      </a:r>
                    </a:p>
                    <a:p>
                      <a:r>
                        <a:rPr lang="en-US" sz="1000" dirty="0"/>
                        <a:t>ZCL Growth: 0.189554672762</a:t>
                      </a:r>
                    </a:p>
                    <a:p>
                      <a:r>
                        <a:rPr lang="en-US" sz="1000" dirty="0"/>
                        <a:t>BTC Growth: -0.00142381317145</a:t>
                      </a:r>
                    </a:p>
                    <a:p>
                      <a:r>
                        <a:rPr lang="en-US" sz="1000" dirty="0"/>
                        <a:t>ZCL Growth %: 30.1450998352%</a:t>
                      </a:r>
                    </a:p>
                    <a:p>
                      <a:r>
                        <a:rPr lang="en-US" sz="1000" dirty="0"/>
                        <a:t>BTC Growth %: -14.2381317145%</a:t>
                      </a:r>
                    </a:p>
                    <a:p>
                      <a:r>
                        <a:rPr lang="en-US" sz="1000" dirty="0"/>
                        <a:t>Ask is currently: 0.01417001</a:t>
                      </a:r>
                    </a:p>
                    <a:p>
                      <a:r>
                        <a:rPr lang="en-US" sz="1000" dirty="0"/>
                        <a:t>Buy Trigger: 0.0140013432</a:t>
                      </a:r>
                    </a:p>
                    <a:p>
                      <a:r>
                        <a:rPr lang="en-US" sz="1000" dirty="0"/>
                        <a:t>Bid is currently: 0.01415101</a:t>
                      </a:r>
                    </a:p>
                    <a:p>
                      <a:r>
                        <a:rPr lang="en-US" sz="1000" dirty="0"/>
                        <a:t>Sell Trigger: 0.0143435222672</a:t>
                      </a:r>
                    </a:p>
                    <a:p>
                      <a:r>
                        <a:rPr lang="en-US" sz="1000" dirty="0"/>
                        <a:t>Non-biased growth, sum of </a:t>
                      </a:r>
                      <a:r>
                        <a:rPr lang="en-US" sz="1000" dirty="0" err="1"/>
                        <a:t>coin+base</a:t>
                      </a:r>
                      <a:r>
                        <a:rPr lang="en-US" sz="1000" dirty="0"/>
                        <a:t> growth %: 15.9069681206%</a:t>
                      </a:r>
                    </a:p>
                  </a:txBody>
                  <a:tcPr/>
                </a:tc>
                <a:tc gridSpan="2">
                  <a:txBody>
                    <a:bodyPr/>
                    <a:lstStyle/>
                    <a:p>
                      <a:pPr marL="171450" indent="-171450">
                        <a:buFont typeface="Arial" panose="020B0604020202020204" pitchFamily="34" charset="0"/>
                        <a:buChar char="•"/>
                      </a:pPr>
                      <a:r>
                        <a:rPr lang="en-US" sz="1600" dirty="0"/>
                        <a:t>Some data lines removed for space</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r>
                        <a:rPr lang="en-US" sz="1600" dirty="0"/>
                        <a:t>DOGE was redone today</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r>
                        <a:rPr lang="en-US" sz="1600" dirty="0"/>
                        <a:t>RDD_BTC and LTC_BTC stats are a good example how going over 0.5 buy/sell factor can cause a temporary decline in equilibrium growth. (in my case I am trading a factor of 2.62 &lt;– </a:t>
                      </a:r>
                      <a:r>
                        <a:rPr lang="en-US" sz="1600" dirty="0">
                          <a:solidFill>
                            <a:srgbClr val="FF0000"/>
                          </a:solidFill>
                        </a:rPr>
                        <a:t>that worked well, but 4.34 was bad</a:t>
                      </a:r>
                      <a:r>
                        <a:rPr lang="en-US" sz="1600" dirty="0"/>
                        <a:t>) but this is only a prelude to explosive growth later </a:t>
                      </a:r>
                      <a:r>
                        <a:rPr lang="en-US" sz="1600" dirty="0">
                          <a:sym typeface="Wingdings" panose="05000000000000000000" pitchFamily="2" charset="2"/>
                        </a:rPr>
                        <a:t></a:t>
                      </a:r>
                      <a:endParaRPr lang="en-US" sz="1600" dirty="0"/>
                    </a:p>
                  </a:txBody>
                  <a:tcPr/>
                </a:tc>
                <a:tc hMerge="1">
                  <a:txBody>
                    <a:bodyPr/>
                    <a:lstStyle/>
                    <a:p>
                      <a:pPr marL="171450" indent="-171450">
                        <a:buFont typeface="Arial" panose="020B0604020202020204" pitchFamily="34" charset="0"/>
                        <a:buChar char="•"/>
                      </a:pPr>
                      <a:endParaRPr lang="en-US" sz="1200" dirty="0"/>
                    </a:p>
                  </a:txBody>
                  <a:tcPr/>
                </a:tc>
                <a:extLst>
                  <a:ext uri="{0D108BD9-81ED-4DB2-BD59-A6C34878D82A}">
                    <a16:rowId xmlns:a16="http://schemas.microsoft.com/office/drawing/2014/main" val="2118962271"/>
                  </a:ext>
                </a:extLst>
              </a:tr>
            </a:tbl>
          </a:graphicData>
        </a:graphic>
      </p:graphicFrame>
    </p:spTree>
    <p:extLst>
      <p:ext uri="{BB962C8B-B14F-4D97-AF65-F5344CB8AC3E}">
        <p14:creationId xmlns:p14="http://schemas.microsoft.com/office/powerpoint/2010/main" val="39715527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FE98FD-FAD0-40D5-8D7C-7B29A7DC826F}"/>
              </a:ext>
            </a:extLst>
          </p:cNvPr>
          <p:cNvSpPr/>
          <p:nvPr/>
        </p:nvSpPr>
        <p:spPr>
          <a:xfrm>
            <a:off x="-3415665" y="-654308"/>
            <a:ext cx="6096000" cy="1785104"/>
          </a:xfrm>
          <a:prstGeom prst="rect">
            <a:avLst/>
          </a:prstGeom>
        </p:spPr>
        <p:txBody>
          <a:bodyPr>
            <a:spAutoFit/>
          </a:bodyPr>
          <a:lstStyle/>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p:txBody>
      </p:sp>
      <p:sp>
        <p:nvSpPr>
          <p:cNvPr id="3" name="TextBox 2">
            <a:extLst>
              <a:ext uri="{FF2B5EF4-FFF2-40B4-BE49-F238E27FC236}">
                <a16:creationId xmlns:a16="http://schemas.microsoft.com/office/drawing/2014/main" id="{07C1EC22-63BA-476E-830D-33E94CA83D0B}"/>
              </a:ext>
            </a:extLst>
          </p:cNvPr>
          <p:cNvSpPr txBox="1"/>
          <p:nvPr/>
        </p:nvSpPr>
        <p:spPr>
          <a:xfrm>
            <a:off x="190500" y="285750"/>
            <a:ext cx="11811000" cy="3970318"/>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r>
              <a:rPr lang="en-US" dirty="0"/>
              <a:t>That’s all for the presentation!  </a:t>
            </a:r>
          </a:p>
          <a:p>
            <a:endParaRPr lang="en-US" dirty="0"/>
          </a:p>
          <a:p>
            <a:r>
              <a:rPr lang="en-US" dirty="0"/>
              <a:t>I hope you understand how Volatronix is used to generate incredible cryptocurrency wealth</a:t>
            </a:r>
          </a:p>
          <a:p>
            <a:endParaRPr lang="en-US" dirty="0"/>
          </a:p>
          <a:p>
            <a:r>
              <a:rPr lang="en-US" dirty="0"/>
              <a:t>I hope you also understand that forecasting profit %’s is completely impossible, but that the growth of coin and base quickly approaches a likeliness of 100% if a coin does not disappear and people keep trading it</a:t>
            </a:r>
            <a:br>
              <a:rPr lang="en-US" dirty="0"/>
            </a:br>
            <a:endParaRPr lang="en-US" dirty="0"/>
          </a:p>
          <a:p>
            <a:r>
              <a:rPr lang="en-US" dirty="0"/>
              <a:t>The presentation is over, but I will spend the next many slides printing simulation after simulation for your interest</a:t>
            </a:r>
          </a:p>
        </p:txBody>
      </p:sp>
    </p:spTree>
    <p:extLst>
      <p:ext uri="{BB962C8B-B14F-4D97-AF65-F5344CB8AC3E}">
        <p14:creationId xmlns:p14="http://schemas.microsoft.com/office/powerpoint/2010/main" val="2037951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7199376" cy="3046988"/>
          </a:xfrm>
          <a:prstGeom prst="rect">
            <a:avLst/>
          </a:prstGeom>
          <a:noFill/>
        </p:spPr>
        <p:txBody>
          <a:bodyPr wrap="square" rtlCol="0">
            <a:spAutoFit/>
          </a:bodyPr>
          <a:lstStyle/>
          <a:p>
            <a:r>
              <a:rPr lang="en-US" sz="3200" dirty="0"/>
              <a:t>This is a prototype JSON configuration</a:t>
            </a:r>
          </a:p>
          <a:p>
            <a:endParaRPr lang="en-US" sz="3200" dirty="0"/>
          </a:p>
          <a:p>
            <a:r>
              <a:rPr lang="en-US" sz="3200" dirty="0"/>
              <a:t>The first thing to do is decide what markets you want to trade</a:t>
            </a:r>
          </a:p>
          <a:p>
            <a:endParaRPr lang="en-US" sz="3200" dirty="0"/>
          </a:p>
          <a:p>
            <a:r>
              <a:rPr lang="en-US" sz="3200" dirty="0"/>
              <a:t>Here I’ve chosen ETN_BTC</a:t>
            </a:r>
          </a:p>
        </p:txBody>
      </p:sp>
      <p:sp>
        <p:nvSpPr>
          <p:cNvPr id="7" name="Title 1">
            <a:extLst>
              <a:ext uri="{FF2B5EF4-FFF2-40B4-BE49-F238E27FC236}">
                <a16:creationId xmlns:a16="http://schemas.microsoft.com/office/drawing/2014/main" id="{C9B0F0EE-DAD2-4315-B7DD-D839C868B889}"/>
              </a:ext>
            </a:extLst>
          </p:cNvPr>
          <p:cNvSpPr>
            <a:spLocks noGrp="1"/>
          </p:cNvSpPr>
          <p:nvPr>
            <p:ph type="title"/>
          </p:nvPr>
        </p:nvSpPr>
        <p:spPr>
          <a:xfrm>
            <a:off x="838200" y="365125"/>
            <a:ext cx="10515600" cy="1325563"/>
          </a:xfrm>
        </p:spPr>
        <p:txBody>
          <a:bodyPr/>
          <a:lstStyle/>
          <a:p>
            <a:pPr algn="ctr"/>
            <a:r>
              <a:rPr lang="en-US" dirty="0"/>
              <a:t>Allocations Configuration</a:t>
            </a:r>
          </a:p>
        </p:txBody>
      </p:sp>
    </p:spTree>
    <p:extLst>
      <p:ext uri="{BB962C8B-B14F-4D97-AF65-F5344CB8AC3E}">
        <p14:creationId xmlns:p14="http://schemas.microsoft.com/office/powerpoint/2010/main" val="106671388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71B85E5-57D0-4167-B7FC-187F1B9259C5}"/>
              </a:ext>
            </a:extLst>
          </p:cNvPr>
          <p:cNvPicPr>
            <a:picLocks noChangeAspect="1"/>
          </p:cNvPicPr>
          <p:nvPr/>
        </p:nvPicPr>
        <p:blipFill>
          <a:blip r:embed="rId2"/>
          <a:stretch>
            <a:fillRect/>
          </a:stretch>
        </p:blipFill>
        <p:spPr>
          <a:xfrm>
            <a:off x="66675" y="252388"/>
            <a:ext cx="12192000" cy="5972223"/>
          </a:xfrm>
          <a:prstGeom prst="rect">
            <a:avLst/>
          </a:prstGeom>
        </p:spPr>
      </p:pic>
      <p:sp>
        <p:nvSpPr>
          <p:cNvPr id="5" name="Rectangle 4">
            <a:extLst>
              <a:ext uri="{FF2B5EF4-FFF2-40B4-BE49-F238E27FC236}">
                <a16:creationId xmlns:a16="http://schemas.microsoft.com/office/drawing/2014/main" id="{D657BC00-1AC5-4976-83ED-01574C362E37}"/>
              </a:ext>
            </a:extLst>
          </p:cNvPr>
          <p:cNvSpPr/>
          <p:nvPr/>
        </p:nvSpPr>
        <p:spPr>
          <a:xfrm>
            <a:off x="10401300" y="2028825"/>
            <a:ext cx="1162050" cy="1333500"/>
          </a:xfrm>
          <a:prstGeom prst="rect">
            <a:avLst/>
          </a:prstGeom>
          <a:noFill/>
          <a:ln w="9525" cap="flat" cmpd="sng" algn="ctr">
            <a:solidFill>
              <a:schemeClr val="accent2"/>
            </a:solidFill>
            <a:prstDash val="solid"/>
            <a:round/>
            <a:headEnd type="none" w="med" len="med"/>
            <a:tailEnd type="none" w="med" len="med"/>
          </a:ln>
          <a:effectLst>
            <a:glow rad="1397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6" name="TextBox 5">
            <a:extLst>
              <a:ext uri="{FF2B5EF4-FFF2-40B4-BE49-F238E27FC236}">
                <a16:creationId xmlns:a16="http://schemas.microsoft.com/office/drawing/2014/main" id="{16E67AD8-4340-499B-9612-B47931B334E5}"/>
              </a:ext>
            </a:extLst>
          </p:cNvPr>
          <p:cNvSpPr txBox="1"/>
          <p:nvPr/>
        </p:nvSpPr>
        <p:spPr>
          <a:xfrm>
            <a:off x="4905375" y="6385488"/>
            <a:ext cx="6791325" cy="369332"/>
          </a:xfrm>
          <a:prstGeom prst="rect">
            <a:avLst/>
          </a:prstGeom>
          <a:noFill/>
        </p:spPr>
        <p:txBody>
          <a:bodyPr wrap="square" rtlCol="0">
            <a:spAutoFit/>
          </a:bodyPr>
          <a:lstStyle/>
          <a:p>
            <a:r>
              <a:rPr lang="en-US" dirty="0"/>
              <a:t>Added the </a:t>
            </a:r>
            <a:r>
              <a:rPr lang="en-US" dirty="0" err="1"/>
              <a:t>minchange</a:t>
            </a:r>
            <a:r>
              <a:rPr lang="en-US" dirty="0"/>
              <a:t> and </a:t>
            </a:r>
            <a:r>
              <a:rPr lang="en-US" dirty="0" err="1"/>
              <a:t>loosness</a:t>
            </a:r>
            <a:r>
              <a:rPr lang="en-US" dirty="0"/>
              <a:t> here for easier viewing</a:t>
            </a:r>
          </a:p>
        </p:txBody>
      </p:sp>
      <p:cxnSp>
        <p:nvCxnSpPr>
          <p:cNvPr id="7" name="Connector: Elbow 6">
            <a:extLst>
              <a:ext uri="{FF2B5EF4-FFF2-40B4-BE49-F238E27FC236}">
                <a16:creationId xmlns:a16="http://schemas.microsoft.com/office/drawing/2014/main" id="{FD38B315-6776-44E6-B21A-DA9391430627}"/>
              </a:ext>
            </a:extLst>
          </p:cNvPr>
          <p:cNvCxnSpPr/>
          <p:nvPr/>
        </p:nvCxnSpPr>
        <p:spPr>
          <a:xfrm rot="5400000" flipH="1" flipV="1">
            <a:off x="9297448" y="4647152"/>
            <a:ext cx="3141154" cy="704850"/>
          </a:xfrm>
          <a:prstGeom prst="bentConnector3">
            <a:avLst>
              <a:gd name="adj1" fmla="val 270"/>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014997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D1E5C0-E32E-4F92-8027-E9E4BFD7EEBF}"/>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10541252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718FE8-A527-46EB-AAC9-336CB75B2D08}"/>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12598860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A7A3CC-1622-40BD-92A8-F23D80FC5523}"/>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37496703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5A4647-1245-4584-A18F-1FE0B0F406EC}"/>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57137197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678730-84F4-4E24-8659-1D831A3EAD5F}"/>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27243262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7E2C16-13F9-4981-95C5-A50AE5A01356}"/>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15291279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95EFA91-57B3-4A80-A984-60FB6583FB0D}"/>
              </a:ext>
            </a:extLst>
          </p:cNvPr>
          <p:cNvPicPr>
            <a:picLocks noChangeAspect="1"/>
          </p:cNvPicPr>
          <p:nvPr/>
        </p:nvPicPr>
        <p:blipFill>
          <a:blip r:embed="rId2"/>
          <a:stretch>
            <a:fillRect/>
          </a:stretch>
        </p:blipFill>
        <p:spPr>
          <a:xfrm>
            <a:off x="0" y="442888"/>
            <a:ext cx="12192000" cy="5972223"/>
          </a:xfrm>
          <a:prstGeom prst="rect">
            <a:avLst/>
          </a:prstGeom>
        </p:spPr>
      </p:pic>
    </p:spTree>
    <p:extLst>
      <p:ext uri="{BB962C8B-B14F-4D97-AF65-F5344CB8AC3E}">
        <p14:creationId xmlns:p14="http://schemas.microsoft.com/office/powerpoint/2010/main" val="11733680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BB6ED4-60E2-48A9-B78D-6D581E460A8D}"/>
              </a:ext>
            </a:extLst>
          </p:cNvPr>
          <p:cNvPicPr>
            <a:picLocks noChangeAspect="1"/>
          </p:cNvPicPr>
          <p:nvPr/>
        </p:nvPicPr>
        <p:blipFill>
          <a:blip r:embed="rId2"/>
          <a:stretch>
            <a:fillRect/>
          </a:stretch>
        </p:blipFill>
        <p:spPr>
          <a:xfrm>
            <a:off x="0" y="957238"/>
            <a:ext cx="12192000" cy="5972223"/>
          </a:xfrm>
          <a:prstGeom prst="rect">
            <a:avLst/>
          </a:prstGeom>
        </p:spPr>
      </p:pic>
      <p:sp>
        <p:nvSpPr>
          <p:cNvPr id="3" name="TextBox 2">
            <a:extLst>
              <a:ext uri="{FF2B5EF4-FFF2-40B4-BE49-F238E27FC236}">
                <a16:creationId xmlns:a16="http://schemas.microsoft.com/office/drawing/2014/main" id="{B514F1D7-DB97-4C4E-B70D-5E1F21FD0F4B}"/>
              </a:ext>
            </a:extLst>
          </p:cNvPr>
          <p:cNvSpPr txBox="1"/>
          <p:nvPr/>
        </p:nvSpPr>
        <p:spPr>
          <a:xfrm>
            <a:off x="247650" y="233839"/>
            <a:ext cx="11944350" cy="830997"/>
          </a:xfrm>
          <a:prstGeom prst="rect">
            <a:avLst/>
          </a:prstGeom>
          <a:noFill/>
        </p:spPr>
        <p:txBody>
          <a:bodyPr wrap="square" rtlCol="0">
            <a:spAutoFit/>
          </a:bodyPr>
          <a:lstStyle/>
          <a:p>
            <a:r>
              <a:rPr lang="en-US" sz="2400" dirty="0"/>
              <a:t>Notice I increased “Initial Base Allocation” by a factor of 100x, look how quickly the equilibrium chart restores balance!</a:t>
            </a:r>
          </a:p>
        </p:txBody>
      </p:sp>
      <p:sp>
        <p:nvSpPr>
          <p:cNvPr id="4" name="Rectangle 3">
            <a:extLst>
              <a:ext uri="{FF2B5EF4-FFF2-40B4-BE49-F238E27FC236}">
                <a16:creationId xmlns:a16="http://schemas.microsoft.com/office/drawing/2014/main" id="{7C783F1C-0477-4ADB-822F-BFE877E304AB}"/>
              </a:ext>
            </a:extLst>
          </p:cNvPr>
          <p:cNvSpPr/>
          <p:nvPr/>
        </p:nvSpPr>
        <p:spPr>
          <a:xfrm>
            <a:off x="1038225" y="2486025"/>
            <a:ext cx="2724150" cy="438150"/>
          </a:xfrm>
          <a:prstGeom prst="rect">
            <a:avLst/>
          </a:prstGeom>
          <a:noFill/>
          <a:ln w="9525" cap="flat" cmpd="sng" algn="ctr">
            <a:solidFill>
              <a:schemeClr val="accent2"/>
            </a:solidFill>
            <a:prstDash val="solid"/>
            <a:round/>
            <a:headEnd type="none" w="med" len="med"/>
            <a:tailEnd type="none" w="med" len="med"/>
          </a:ln>
          <a:effectLst>
            <a:glow rad="1397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Tree>
    <p:extLst>
      <p:ext uri="{BB962C8B-B14F-4D97-AF65-F5344CB8AC3E}">
        <p14:creationId xmlns:p14="http://schemas.microsoft.com/office/powerpoint/2010/main" val="322696489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CC855-708B-478C-B523-CF573FA082ED}"/>
              </a:ext>
            </a:extLst>
          </p:cNvPr>
          <p:cNvSpPr>
            <a:spLocks noGrp="1"/>
          </p:cNvSpPr>
          <p:nvPr>
            <p:ph type="title"/>
          </p:nvPr>
        </p:nvSpPr>
        <p:spPr/>
        <p:txBody>
          <a:bodyPr/>
          <a:lstStyle/>
          <a:p>
            <a:r>
              <a:rPr lang="en-US" dirty="0"/>
              <a:t>100,000 Trade Simulations!</a:t>
            </a:r>
          </a:p>
        </p:txBody>
      </p:sp>
      <p:pic>
        <p:nvPicPr>
          <p:cNvPr id="3" name="Picture 2">
            <a:extLst>
              <a:ext uri="{FF2B5EF4-FFF2-40B4-BE49-F238E27FC236}">
                <a16:creationId xmlns:a16="http://schemas.microsoft.com/office/drawing/2014/main" id="{8E616E4D-A47E-4FA9-B0AF-30346B840340}"/>
              </a:ext>
            </a:extLst>
          </p:cNvPr>
          <p:cNvPicPr>
            <a:picLocks noChangeAspect="1"/>
          </p:cNvPicPr>
          <p:nvPr/>
        </p:nvPicPr>
        <p:blipFill>
          <a:blip r:embed="rId2"/>
          <a:stretch>
            <a:fillRect/>
          </a:stretch>
        </p:blipFill>
        <p:spPr>
          <a:xfrm>
            <a:off x="0" y="1495329"/>
            <a:ext cx="12192000" cy="5362671"/>
          </a:xfrm>
          <a:prstGeom prst="rect">
            <a:avLst/>
          </a:prstGeom>
        </p:spPr>
      </p:pic>
    </p:spTree>
    <p:extLst>
      <p:ext uri="{BB962C8B-B14F-4D97-AF65-F5344CB8AC3E}">
        <p14:creationId xmlns:p14="http://schemas.microsoft.com/office/powerpoint/2010/main" val="912639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7199376" cy="2062103"/>
          </a:xfrm>
          <a:prstGeom prst="rect">
            <a:avLst/>
          </a:prstGeom>
          <a:noFill/>
        </p:spPr>
        <p:txBody>
          <a:bodyPr wrap="square" rtlCol="0">
            <a:spAutoFit/>
          </a:bodyPr>
          <a:lstStyle/>
          <a:p>
            <a:r>
              <a:rPr lang="en-US" sz="3200" dirty="0"/>
              <a:t>Next, determine your total BTC funding/risk for this market. </a:t>
            </a:r>
          </a:p>
          <a:p>
            <a:endParaRPr lang="en-US" sz="3200" dirty="0"/>
          </a:p>
          <a:p>
            <a:endParaRPr lang="en-US" sz="3200" dirty="0"/>
          </a:p>
        </p:txBody>
      </p:sp>
      <p:sp>
        <p:nvSpPr>
          <p:cNvPr id="7" name="Title 1">
            <a:extLst>
              <a:ext uri="{FF2B5EF4-FFF2-40B4-BE49-F238E27FC236}">
                <a16:creationId xmlns:a16="http://schemas.microsoft.com/office/drawing/2014/main" id="{31C67E86-F934-4016-946F-221DE6CFF6D1}"/>
              </a:ext>
            </a:extLst>
          </p:cNvPr>
          <p:cNvSpPr>
            <a:spLocks noGrp="1"/>
          </p:cNvSpPr>
          <p:nvPr>
            <p:ph type="title"/>
          </p:nvPr>
        </p:nvSpPr>
        <p:spPr>
          <a:xfrm>
            <a:off x="838200" y="365125"/>
            <a:ext cx="10515600" cy="1325563"/>
          </a:xfrm>
        </p:spPr>
        <p:txBody>
          <a:bodyPr/>
          <a:lstStyle/>
          <a:p>
            <a:pPr algn="ctr"/>
            <a:r>
              <a:rPr lang="en-US" dirty="0"/>
              <a:t>Allocations Configuration</a:t>
            </a:r>
          </a:p>
        </p:txBody>
      </p:sp>
    </p:spTree>
    <p:extLst>
      <p:ext uri="{BB962C8B-B14F-4D97-AF65-F5344CB8AC3E}">
        <p14:creationId xmlns:p14="http://schemas.microsoft.com/office/powerpoint/2010/main" val="149956164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CC855-708B-478C-B523-CF573FA082ED}"/>
              </a:ext>
            </a:extLst>
          </p:cNvPr>
          <p:cNvSpPr>
            <a:spLocks noGrp="1"/>
          </p:cNvSpPr>
          <p:nvPr>
            <p:ph type="title"/>
          </p:nvPr>
        </p:nvSpPr>
        <p:spPr/>
        <p:txBody>
          <a:bodyPr/>
          <a:lstStyle/>
          <a:p>
            <a:r>
              <a:rPr lang="en-US" dirty="0"/>
              <a:t>100,000 Trade Simulations!</a:t>
            </a:r>
          </a:p>
        </p:txBody>
      </p:sp>
      <p:pic>
        <p:nvPicPr>
          <p:cNvPr id="3" name="Picture 2">
            <a:extLst>
              <a:ext uri="{FF2B5EF4-FFF2-40B4-BE49-F238E27FC236}">
                <a16:creationId xmlns:a16="http://schemas.microsoft.com/office/drawing/2014/main" id="{1941B357-6873-41E2-9552-B7020F4BBC3C}"/>
              </a:ext>
            </a:extLst>
          </p:cNvPr>
          <p:cNvPicPr>
            <a:picLocks noChangeAspect="1"/>
          </p:cNvPicPr>
          <p:nvPr/>
        </p:nvPicPr>
        <p:blipFill>
          <a:blip r:embed="rId2"/>
          <a:stretch>
            <a:fillRect/>
          </a:stretch>
        </p:blipFill>
        <p:spPr>
          <a:xfrm>
            <a:off x="0" y="1481485"/>
            <a:ext cx="12192000" cy="5376515"/>
          </a:xfrm>
          <a:prstGeom prst="rect">
            <a:avLst/>
          </a:prstGeom>
        </p:spPr>
      </p:pic>
    </p:spTree>
    <p:extLst>
      <p:ext uri="{BB962C8B-B14F-4D97-AF65-F5344CB8AC3E}">
        <p14:creationId xmlns:p14="http://schemas.microsoft.com/office/powerpoint/2010/main" val="9095929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CC855-708B-478C-B523-CF573FA082ED}"/>
              </a:ext>
            </a:extLst>
          </p:cNvPr>
          <p:cNvSpPr>
            <a:spLocks noGrp="1"/>
          </p:cNvSpPr>
          <p:nvPr>
            <p:ph type="title"/>
          </p:nvPr>
        </p:nvSpPr>
        <p:spPr/>
        <p:txBody>
          <a:bodyPr/>
          <a:lstStyle/>
          <a:p>
            <a:r>
              <a:rPr lang="en-US" dirty="0"/>
              <a:t>100,000 Trade Simulations!</a:t>
            </a:r>
          </a:p>
        </p:txBody>
      </p:sp>
      <p:pic>
        <p:nvPicPr>
          <p:cNvPr id="4" name="Picture 3">
            <a:extLst>
              <a:ext uri="{FF2B5EF4-FFF2-40B4-BE49-F238E27FC236}">
                <a16:creationId xmlns:a16="http://schemas.microsoft.com/office/drawing/2014/main" id="{C9FF8330-005C-4D4F-B29C-C82A5BC639E6}"/>
              </a:ext>
            </a:extLst>
          </p:cNvPr>
          <p:cNvPicPr>
            <a:picLocks noChangeAspect="1"/>
          </p:cNvPicPr>
          <p:nvPr/>
        </p:nvPicPr>
        <p:blipFill>
          <a:blip r:embed="rId2"/>
          <a:stretch>
            <a:fillRect/>
          </a:stretch>
        </p:blipFill>
        <p:spPr>
          <a:xfrm>
            <a:off x="0" y="1390387"/>
            <a:ext cx="12192000" cy="5467613"/>
          </a:xfrm>
          <a:prstGeom prst="rect">
            <a:avLst/>
          </a:prstGeom>
        </p:spPr>
      </p:pic>
    </p:spTree>
    <p:extLst>
      <p:ext uri="{BB962C8B-B14F-4D97-AF65-F5344CB8AC3E}">
        <p14:creationId xmlns:p14="http://schemas.microsoft.com/office/powerpoint/2010/main" val="14626710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CC855-708B-478C-B523-CF573FA082ED}"/>
              </a:ext>
            </a:extLst>
          </p:cNvPr>
          <p:cNvSpPr>
            <a:spLocks noGrp="1"/>
          </p:cNvSpPr>
          <p:nvPr>
            <p:ph type="title"/>
          </p:nvPr>
        </p:nvSpPr>
        <p:spPr/>
        <p:txBody>
          <a:bodyPr>
            <a:normAutofit fontScale="90000"/>
          </a:bodyPr>
          <a:lstStyle/>
          <a:p>
            <a:r>
              <a:rPr lang="en-US" dirty="0"/>
              <a:t>100,000 Trade Simulations! </a:t>
            </a:r>
            <a:r>
              <a:rPr lang="en-US" sz="2400" dirty="0"/>
              <a:t>This one shows what it would be like if </a:t>
            </a:r>
            <a:r>
              <a:rPr lang="en-US" sz="2400" dirty="0">
                <a:solidFill>
                  <a:srgbClr val="FF0000"/>
                </a:solidFill>
              </a:rPr>
              <a:t>every trade</a:t>
            </a:r>
            <a:r>
              <a:rPr lang="en-US" sz="2400" dirty="0"/>
              <a:t> was </a:t>
            </a:r>
            <a:r>
              <a:rPr lang="en-US" sz="2400" dirty="0">
                <a:solidFill>
                  <a:srgbClr val="FF0000"/>
                </a:solidFill>
              </a:rPr>
              <a:t>separated between 5 and 10% from the last trade</a:t>
            </a:r>
            <a:r>
              <a:rPr lang="en-US" sz="2400" dirty="0"/>
              <a:t>. Buy a galaxy…</a:t>
            </a:r>
            <a:endParaRPr lang="en-US" sz="2400" dirty="0">
              <a:solidFill>
                <a:srgbClr val="FF0000"/>
              </a:solidFill>
            </a:endParaRPr>
          </a:p>
        </p:txBody>
      </p:sp>
      <p:pic>
        <p:nvPicPr>
          <p:cNvPr id="3" name="Picture 2">
            <a:extLst>
              <a:ext uri="{FF2B5EF4-FFF2-40B4-BE49-F238E27FC236}">
                <a16:creationId xmlns:a16="http://schemas.microsoft.com/office/drawing/2014/main" id="{2D09F637-B55C-4BA7-A251-FFB2614E4659}"/>
              </a:ext>
            </a:extLst>
          </p:cNvPr>
          <p:cNvPicPr>
            <a:picLocks noChangeAspect="1"/>
          </p:cNvPicPr>
          <p:nvPr/>
        </p:nvPicPr>
        <p:blipFill>
          <a:blip r:embed="rId2"/>
          <a:stretch>
            <a:fillRect/>
          </a:stretch>
        </p:blipFill>
        <p:spPr>
          <a:xfrm>
            <a:off x="0" y="1533617"/>
            <a:ext cx="12192000" cy="4959258"/>
          </a:xfrm>
          <a:prstGeom prst="rect">
            <a:avLst/>
          </a:prstGeom>
        </p:spPr>
      </p:pic>
    </p:spTree>
    <p:extLst>
      <p:ext uri="{BB962C8B-B14F-4D97-AF65-F5344CB8AC3E}">
        <p14:creationId xmlns:p14="http://schemas.microsoft.com/office/powerpoint/2010/main" val="3354008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F67240-C697-4046-B526-A041B4F1E535}"/>
              </a:ext>
            </a:extLst>
          </p:cNvPr>
          <p:cNvSpPr/>
          <p:nvPr/>
        </p:nvSpPr>
        <p:spPr>
          <a:xfrm>
            <a:off x="1" y="66943"/>
            <a:ext cx="12191999" cy="6247864"/>
          </a:xfrm>
          <a:prstGeom prst="rect">
            <a:avLst/>
          </a:prstGeom>
          <a:noFill/>
        </p:spPr>
        <p:txBody>
          <a:bodyPr wrap="square" lIns="91440" tIns="45720" rIns="91440" bIns="45720">
            <a:spAutoFit/>
          </a:bodyPr>
          <a:lstStyle/>
          <a:p>
            <a:pPr algn="ctr"/>
            <a:r>
              <a:rPr lang="en-US" sz="4000" b="1" cap="none" spc="0" dirty="0">
                <a:ln w="22225">
                  <a:solidFill>
                    <a:schemeClr val="accent2"/>
                  </a:solidFill>
                  <a:prstDash val="solid"/>
                </a:ln>
                <a:solidFill>
                  <a:schemeClr val="accent2">
                    <a:lumMod val="40000"/>
                    <a:lumOff val="60000"/>
                  </a:schemeClr>
                </a:solidFill>
                <a:effectLst/>
              </a:rPr>
              <a:t>How do YOU think the “Elite” </a:t>
            </a:r>
            <a:r>
              <a:rPr lang="en-US" sz="4000" b="1" u="sng" cap="none" spc="0" dirty="0">
                <a:ln w="22225">
                  <a:solidFill>
                    <a:schemeClr val="accent2"/>
                  </a:solidFill>
                  <a:prstDash val="solid"/>
                </a:ln>
                <a:solidFill>
                  <a:schemeClr val="accent2">
                    <a:lumMod val="40000"/>
                    <a:lumOff val="60000"/>
                  </a:schemeClr>
                </a:solidFill>
                <a:effectLst/>
              </a:rPr>
              <a:t>Traders</a:t>
            </a:r>
            <a:r>
              <a:rPr lang="en-US" sz="4000" b="1" cap="none" spc="0" dirty="0">
                <a:ln w="22225">
                  <a:solidFill>
                    <a:schemeClr val="accent2"/>
                  </a:solidFill>
                  <a:prstDash val="solid"/>
                </a:ln>
                <a:solidFill>
                  <a:schemeClr val="accent2">
                    <a:lumMod val="40000"/>
                    <a:lumOff val="60000"/>
                  </a:schemeClr>
                </a:solidFill>
                <a:effectLst/>
              </a:rPr>
              <a:t> build wealth?</a:t>
            </a:r>
            <a:endParaRPr lang="en-US" sz="4000" b="1" dirty="0">
              <a:ln w="22225">
                <a:solidFill>
                  <a:schemeClr val="accent2"/>
                </a:solidFill>
                <a:prstDash val="solid"/>
              </a:ln>
              <a:solidFill>
                <a:schemeClr val="accent2">
                  <a:lumMod val="40000"/>
                  <a:lumOff val="60000"/>
                </a:schemeClr>
              </a:solidFill>
            </a:endParaRPr>
          </a:p>
          <a:p>
            <a:pPr algn="ctr"/>
            <a:endParaRPr lang="en-US" sz="4000" b="1" cap="none" spc="0" dirty="0">
              <a:ln w="22225">
                <a:solidFill>
                  <a:schemeClr val="accent2"/>
                </a:solidFill>
                <a:prstDash val="solid"/>
              </a:ln>
              <a:solidFill>
                <a:schemeClr val="accent2">
                  <a:lumMod val="40000"/>
                  <a:lumOff val="60000"/>
                </a:schemeClr>
              </a:solidFill>
              <a:effectLst/>
            </a:endParaRPr>
          </a:p>
          <a:p>
            <a:pPr algn="ctr"/>
            <a:r>
              <a:rPr lang="en-US" sz="4000" b="1" cap="none" spc="0" dirty="0">
                <a:ln w="22225">
                  <a:solidFill>
                    <a:schemeClr val="accent2"/>
                  </a:solidFill>
                  <a:prstDash val="solid"/>
                </a:ln>
                <a:solidFill>
                  <a:schemeClr val="accent2">
                    <a:lumMod val="40000"/>
                    <a:lumOff val="60000"/>
                  </a:schemeClr>
                </a:solidFill>
                <a:effectLst/>
              </a:rPr>
              <a:t>I </a:t>
            </a:r>
            <a:r>
              <a:rPr lang="en-US" sz="4000" b="1" dirty="0">
                <a:ln w="22225">
                  <a:solidFill>
                    <a:schemeClr val="accent2"/>
                  </a:solidFill>
                  <a:prstDash val="solid"/>
                </a:ln>
                <a:solidFill>
                  <a:schemeClr val="accent2">
                    <a:lumMod val="40000"/>
                    <a:lumOff val="60000"/>
                  </a:schemeClr>
                </a:solidFill>
              </a:rPr>
              <a:t>have a feeling </a:t>
            </a:r>
            <a:r>
              <a:rPr lang="en-US" sz="4000" b="1" cap="none" spc="0" dirty="0">
                <a:ln w="22225">
                  <a:solidFill>
                    <a:schemeClr val="accent2"/>
                  </a:solidFill>
                  <a:prstDash val="solid"/>
                </a:ln>
                <a:solidFill>
                  <a:schemeClr val="accent2">
                    <a:lumMod val="40000"/>
                    <a:lumOff val="60000"/>
                  </a:schemeClr>
                </a:solidFill>
                <a:effectLst/>
              </a:rPr>
              <a:t>that they trade similarly to this method, and do everything possible to confuse you, making you focus on incorrect concepts of “value” and “strategy” and you follow their bad advice and end up gambling or supporting their gains rather than just ignoring them and growing personal wealth in a safe and intelligent way. </a:t>
            </a:r>
          </a:p>
          <a:p>
            <a:pPr algn="ctr"/>
            <a:endParaRPr lang="en-US" sz="4000" b="1" dirty="0">
              <a:ln w="22225">
                <a:solidFill>
                  <a:schemeClr val="accent2"/>
                </a:solidFill>
                <a:prstDash val="solid"/>
              </a:ln>
              <a:solidFill>
                <a:schemeClr val="accent2">
                  <a:lumMod val="40000"/>
                  <a:lumOff val="60000"/>
                </a:schemeClr>
              </a:solidFill>
            </a:endParaRPr>
          </a:p>
          <a:p>
            <a:pPr algn="ctr"/>
            <a:r>
              <a:rPr lang="en-US" sz="4000" b="1" dirty="0">
                <a:ln w="22225">
                  <a:solidFill>
                    <a:schemeClr val="accent2"/>
                  </a:solidFill>
                  <a:prstDash val="solid"/>
                </a:ln>
                <a:solidFill>
                  <a:schemeClr val="accent2">
                    <a:lumMod val="40000"/>
                    <a:lumOff val="60000"/>
                  </a:schemeClr>
                </a:solidFill>
              </a:rPr>
              <a:t>Just my opinion. </a:t>
            </a:r>
          </a:p>
        </p:txBody>
      </p:sp>
    </p:spTree>
    <p:extLst>
      <p:ext uri="{BB962C8B-B14F-4D97-AF65-F5344CB8AC3E}">
        <p14:creationId xmlns:p14="http://schemas.microsoft.com/office/powerpoint/2010/main" val="40561159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CA7A7-C3EE-4BA6-BBD3-18B070E7DD76}"/>
              </a:ext>
            </a:extLst>
          </p:cNvPr>
          <p:cNvSpPr>
            <a:spLocks noGrp="1"/>
          </p:cNvSpPr>
          <p:nvPr>
            <p:ph type="title"/>
          </p:nvPr>
        </p:nvSpPr>
        <p:spPr>
          <a:xfrm>
            <a:off x="838200" y="365125"/>
            <a:ext cx="10515600" cy="734905"/>
          </a:xfrm>
        </p:spPr>
        <p:txBody>
          <a:bodyPr/>
          <a:lstStyle/>
          <a:p>
            <a:r>
              <a:rPr lang="en-US" dirty="0"/>
              <a:t>The most important concept to understand!</a:t>
            </a:r>
          </a:p>
        </p:txBody>
      </p:sp>
      <p:sp>
        <p:nvSpPr>
          <p:cNvPr id="7" name="TextBox 6">
            <a:extLst>
              <a:ext uri="{FF2B5EF4-FFF2-40B4-BE49-F238E27FC236}">
                <a16:creationId xmlns:a16="http://schemas.microsoft.com/office/drawing/2014/main" id="{93861C0D-E8AE-4863-BBA6-BD095A2518E0}"/>
              </a:ext>
            </a:extLst>
          </p:cNvPr>
          <p:cNvSpPr txBox="1"/>
          <p:nvPr/>
        </p:nvSpPr>
        <p:spPr>
          <a:xfrm>
            <a:off x="838200" y="1395663"/>
            <a:ext cx="10515600" cy="5355312"/>
          </a:xfrm>
          <a:prstGeom prst="rect">
            <a:avLst/>
          </a:prstGeom>
          <a:noFill/>
        </p:spPr>
        <p:txBody>
          <a:bodyPr wrap="square" rtlCol="0">
            <a:spAutoFit/>
          </a:bodyPr>
          <a:lstStyle/>
          <a:p>
            <a:r>
              <a:rPr lang="en-US" dirty="0"/>
              <a:t>Slide 37 was the most important concept.  Here we “de-label” it even further.  Completely remove all possibility of emotional bias, and focus on growing everything.  This isn’t just a good idea in the markets, it’s a good idea with family, friends, strangers, businesses, etc.  Everything gives 50% to everything else, and 50% to itself.  Perfect balance.  Perfect equilibrium.</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secret to gaining cryptocurrency wealth </a:t>
            </a:r>
            <a:r>
              <a:rPr lang="en-US" i="1" dirty="0"/>
              <a:t>QUICKLY </a:t>
            </a:r>
            <a:r>
              <a:rPr lang="en-US" dirty="0"/>
              <a:t>is to convert the above conditions into a system of high frequency trading at smaller percentages.  Trading very small sizes 50% proportional to price movements, very frequently.   Bias Limits Growth – in all walks of life.</a:t>
            </a:r>
          </a:p>
          <a:p>
            <a:endParaRPr lang="en-US" dirty="0"/>
          </a:p>
          <a:p>
            <a:r>
              <a:rPr lang="en-US" dirty="0"/>
              <a:t>Rinse.  Lather.  Repeat.</a:t>
            </a:r>
          </a:p>
        </p:txBody>
      </p:sp>
      <p:graphicFrame>
        <p:nvGraphicFramePr>
          <p:cNvPr id="8" name="Table 7">
            <a:extLst>
              <a:ext uri="{FF2B5EF4-FFF2-40B4-BE49-F238E27FC236}">
                <a16:creationId xmlns:a16="http://schemas.microsoft.com/office/drawing/2014/main" id="{144E7C39-C714-40EE-A614-53DEFEBB1E10}"/>
              </a:ext>
            </a:extLst>
          </p:cNvPr>
          <p:cNvGraphicFramePr>
            <a:graphicFrameLocks noGrp="1"/>
          </p:cNvGraphicFramePr>
          <p:nvPr>
            <p:extLst>
              <p:ext uri="{D42A27DB-BD31-4B8C-83A1-F6EECF244321}">
                <p14:modId xmlns:p14="http://schemas.microsoft.com/office/powerpoint/2010/main" val="2804807808"/>
              </p:ext>
            </p:extLst>
          </p:nvPr>
        </p:nvGraphicFramePr>
        <p:xfrm>
          <a:off x="838199" y="2729942"/>
          <a:ext cx="10340858" cy="2346960"/>
        </p:xfrm>
        <a:graphic>
          <a:graphicData uri="http://schemas.openxmlformats.org/drawingml/2006/table">
            <a:tbl>
              <a:tblPr firstRow="1" bandRow="1">
                <a:tableStyleId>{5C22544A-7EE6-4342-B048-85BDC9FD1C3A}</a:tableStyleId>
              </a:tblPr>
              <a:tblGrid>
                <a:gridCol w="5170429">
                  <a:extLst>
                    <a:ext uri="{9D8B030D-6E8A-4147-A177-3AD203B41FA5}">
                      <a16:colId xmlns:a16="http://schemas.microsoft.com/office/drawing/2014/main" val="3084891884"/>
                    </a:ext>
                  </a:extLst>
                </a:gridCol>
                <a:gridCol w="5170429">
                  <a:extLst>
                    <a:ext uri="{9D8B030D-6E8A-4147-A177-3AD203B41FA5}">
                      <a16:colId xmlns:a16="http://schemas.microsoft.com/office/drawing/2014/main" val="1192747214"/>
                    </a:ext>
                  </a:extLst>
                </a:gridCol>
              </a:tblGrid>
              <a:tr h="370840">
                <a:tc>
                  <a:txBody>
                    <a:bodyPr/>
                    <a:lstStyle/>
                    <a:p>
                      <a:pPr marL="0" indent="0">
                        <a:buFont typeface="+mj-lt"/>
                        <a:buNone/>
                      </a:pPr>
                      <a:r>
                        <a:rPr lang="en-US" sz="1800" dirty="0"/>
                        <a:t>The base value of coin </a:t>
                      </a:r>
                      <a:r>
                        <a:rPr lang="en-US" sz="1800" dirty="0">
                          <a:solidFill>
                            <a:srgbClr val="FF0000"/>
                          </a:solidFill>
                        </a:rPr>
                        <a:t>doubles</a:t>
                      </a:r>
                    </a:p>
                    <a:p>
                      <a:pPr marL="342900" indent="-342900">
                        <a:buFont typeface="+mj-lt"/>
                        <a:buAutoNum type="arabicPeriod"/>
                      </a:pPr>
                      <a:r>
                        <a:rPr lang="en-US" sz="1400" dirty="0"/>
                        <a:t>I sell half my </a:t>
                      </a:r>
                      <a:r>
                        <a:rPr lang="en-US" sz="1400" dirty="0">
                          <a:solidFill>
                            <a:schemeClr val="accent2"/>
                          </a:solidFill>
                        </a:rPr>
                        <a:t>coin</a:t>
                      </a:r>
                      <a:r>
                        <a:rPr lang="en-US" sz="1400" dirty="0"/>
                        <a:t> to buy more </a:t>
                      </a:r>
                      <a:r>
                        <a:rPr lang="en-US" sz="1400" dirty="0">
                          <a:solidFill>
                            <a:schemeClr val="accent5"/>
                          </a:solidFill>
                        </a:rPr>
                        <a:t>base</a:t>
                      </a:r>
                    </a:p>
                    <a:p>
                      <a:pPr marL="342900" indent="-342900">
                        <a:buFont typeface="+mj-lt"/>
                        <a:buAutoNum type="arabicPeriod"/>
                      </a:pPr>
                      <a:r>
                        <a:rPr lang="en-US" sz="1400" dirty="0"/>
                        <a:t>Now I have 50% less </a:t>
                      </a:r>
                      <a:r>
                        <a:rPr lang="en-US" sz="1400" dirty="0">
                          <a:solidFill>
                            <a:schemeClr val="accent2">
                              <a:lumMod val="75000"/>
                            </a:schemeClr>
                          </a:solidFill>
                        </a:rPr>
                        <a:t>coin</a:t>
                      </a:r>
                      <a:r>
                        <a:rPr lang="en-US" sz="1400" dirty="0"/>
                        <a:t>, equal in </a:t>
                      </a:r>
                      <a:r>
                        <a:rPr lang="en-US" sz="1400" dirty="0">
                          <a:solidFill>
                            <a:schemeClr val="accent4">
                              <a:lumMod val="75000"/>
                            </a:schemeClr>
                          </a:solidFill>
                        </a:rPr>
                        <a:t>base</a:t>
                      </a:r>
                      <a:r>
                        <a:rPr lang="en-US" sz="1400" dirty="0"/>
                        <a:t> value as the full 100% of </a:t>
                      </a:r>
                      <a:r>
                        <a:rPr lang="en-US" sz="1400" dirty="0">
                          <a:solidFill>
                            <a:schemeClr val="accent6">
                              <a:lumMod val="75000"/>
                            </a:schemeClr>
                          </a:solidFill>
                        </a:rPr>
                        <a:t>coin</a:t>
                      </a:r>
                      <a:r>
                        <a:rPr lang="en-US" sz="1400" dirty="0"/>
                        <a:t> at the start</a:t>
                      </a:r>
                    </a:p>
                    <a:p>
                      <a:pPr marL="342900" indent="-342900">
                        <a:buFont typeface="+mj-lt"/>
                        <a:buAutoNum type="arabicPeriod"/>
                      </a:pPr>
                      <a:r>
                        <a:rPr lang="en-US" sz="1400" dirty="0"/>
                        <a:t>I have doubled my </a:t>
                      </a:r>
                      <a:r>
                        <a:rPr lang="en-US" sz="1400" dirty="0">
                          <a:solidFill>
                            <a:schemeClr val="accent2">
                              <a:lumMod val="40000"/>
                              <a:lumOff val="60000"/>
                            </a:schemeClr>
                          </a:solidFill>
                        </a:rPr>
                        <a:t>base</a:t>
                      </a:r>
                    </a:p>
                    <a:p>
                      <a:pPr marL="342900" indent="-342900">
                        <a:buFont typeface="+mj-lt"/>
                        <a:buAutoNum type="arabicPeriod"/>
                      </a:pPr>
                      <a:r>
                        <a:rPr lang="en-US" sz="1400" dirty="0"/>
                        <a:t>The </a:t>
                      </a:r>
                      <a:r>
                        <a:rPr lang="en-US" sz="1400" dirty="0">
                          <a:solidFill>
                            <a:schemeClr val="accent1">
                              <a:lumMod val="75000"/>
                            </a:schemeClr>
                          </a:solidFill>
                        </a:rPr>
                        <a:t>base</a:t>
                      </a:r>
                      <a:r>
                        <a:rPr lang="en-US" sz="1400" dirty="0"/>
                        <a:t> gain is 100% and the </a:t>
                      </a:r>
                      <a:r>
                        <a:rPr lang="en-US" sz="1400" dirty="0">
                          <a:solidFill>
                            <a:schemeClr val="bg1">
                              <a:lumMod val="50000"/>
                            </a:schemeClr>
                          </a:solidFill>
                        </a:rPr>
                        <a:t>coin</a:t>
                      </a:r>
                      <a:r>
                        <a:rPr lang="en-US" sz="1400" dirty="0"/>
                        <a:t> loss is 50%</a:t>
                      </a:r>
                    </a:p>
                    <a:p>
                      <a:pPr marL="342900" indent="-342900">
                        <a:buFont typeface="+mj-lt"/>
                        <a:buAutoNum type="arabicPeriod"/>
                      </a:pPr>
                      <a:r>
                        <a:rPr lang="en-US" sz="1400" dirty="0"/>
                        <a:t>the </a:t>
                      </a:r>
                      <a:r>
                        <a:rPr lang="en-US" sz="1400" dirty="0">
                          <a:solidFill>
                            <a:schemeClr val="accent1">
                              <a:lumMod val="60000"/>
                              <a:lumOff val="40000"/>
                            </a:schemeClr>
                          </a:solidFill>
                        </a:rPr>
                        <a:t>base</a:t>
                      </a:r>
                      <a:r>
                        <a:rPr lang="en-US" sz="1400" dirty="0"/>
                        <a:t> value of </a:t>
                      </a:r>
                      <a:r>
                        <a:rPr lang="en-US" sz="1400" dirty="0">
                          <a:solidFill>
                            <a:srgbClr val="92D050"/>
                          </a:solidFill>
                        </a:rPr>
                        <a:t>coin</a:t>
                      </a:r>
                      <a:r>
                        <a:rPr lang="en-US" sz="1400" dirty="0"/>
                        <a:t> remaining is equal to what it was to begin with</a:t>
                      </a:r>
                    </a:p>
                    <a:p>
                      <a:pPr marL="342900" indent="-342900">
                        <a:buFont typeface="+mj-lt"/>
                        <a:buAutoNum type="arabicPeriod"/>
                      </a:pPr>
                      <a:r>
                        <a:rPr lang="en-US" sz="1400" dirty="0"/>
                        <a:t>The overall value in </a:t>
                      </a:r>
                      <a:r>
                        <a:rPr lang="en-US" sz="1400" dirty="0">
                          <a:solidFill>
                            <a:schemeClr val="accent4"/>
                          </a:solidFill>
                        </a:rPr>
                        <a:t>base</a:t>
                      </a:r>
                      <a:r>
                        <a:rPr lang="en-US" sz="1400" dirty="0"/>
                        <a:t> is now 1.5x its initial value</a:t>
                      </a:r>
                    </a:p>
                    <a:p>
                      <a:endParaRPr lang="en-US" dirty="0"/>
                    </a:p>
                  </a:txBody>
                  <a:tcP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The base value of coin </a:t>
                      </a:r>
                      <a:r>
                        <a:rPr lang="en-US" sz="1800" dirty="0">
                          <a:solidFill>
                            <a:srgbClr val="FF0000"/>
                          </a:solidFill>
                        </a:rPr>
                        <a:t>halves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I sell half my </a:t>
                      </a:r>
                      <a:r>
                        <a:rPr lang="en-US" sz="1400" dirty="0">
                          <a:solidFill>
                            <a:schemeClr val="accent2"/>
                          </a:solidFill>
                        </a:rPr>
                        <a:t>base</a:t>
                      </a:r>
                      <a:r>
                        <a:rPr lang="en-US" sz="1400" dirty="0"/>
                        <a:t> to buy more </a:t>
                      </a:r>
                      <a:r>
                        <a:rPr lang="en-US" sz="1400" dirty="0">
                          <a:solidFill>
                            <a:schemeClr val="accent5"/>
                          </a:solidFill>
                        </a:rPr>
                        <a:t>coin</a:t>
                      </a:r>
                      <a:r>
                        <a:rPr lang="en-US" sz="1400" dirty="0"/>
                        <a:t>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Now I have 50% less </a:t>
                      </a:r>
                      <a:r>
                        <a:rPr lang="en-US" sz="1400" dirty="0">
                          <a:solidFill>
                            <a:schemeClr val="accent2">
                              <a:lumMod val="75000"/>
                            </a:schemeClr>
                          </a:solidFill>
                        </a:rPr>
                        <a:t>base</a:t>
                      </a:r>
                      <a:r>
                        <a:rPr lang="en-US" sz="1400" dirty="0"/>
                        <a:t>, equal in </a:t>
                      </a:r>
                      <a:r>
                        <a:rPr lang="en-US" sz="1400" dirty="0">
                          <a:solidFill>
                            <a:schemeClr val="accent4">
                              <a:lumMod val="75000"/>
                            </a:schemeClr>
                          </a:solidFill>
                        </a:rPr>
                        <a:t>coin</a:t>
                      </a:r>
                      <a:r>
                        <a:rPr lang="en-US" sz="1400" dirty="0"/>
                        <a:t> value as the full 100% of </a:t>
                      </a:r>
                      <a:r>
                        <a:rPr lang="en-US" sz="1400" dirty="0">
                          <a:solidFill>
                            <a:schemeClr val="accent6">
                              <a:lumMod val="75000"/>
                            </a:schemeClr>
                          </a:solidFill>
                        </a:rPr>
                        <a:t>base</a:t>
                      </a:r>
                      <a:r>
                        <a:rPr lang="en-US" sz="1400" dirty="0"/>
                        <a:t> at the start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I have doubled my </a:t>
                      </a:r>
                      <a:r>
                        <a:rPr lang="en-US" sz="1400" dirty="0">
                          <a:solidFill>
                            <a:schemeClr val="accent2">
                              <a:lumMod val="40000"/>
                              <a:lumOff val="60000"/>
                            </a:schemeClr>
                          </a:solidFill>
                        </a:rPr>
                        <a:t>coin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The </a:t>
                      </a:r>
                      <a:r>
                        <a:rPr lang="en-US" sz="1400" dirty="0">
                          <a:solidFill>
                            <a:schemeClr val="accent1">
                              <a:lumMod val="75000"/>
                            </a:schemeClr>
                          </a:solidFill>
                        </a:rPr>
                        <a:t>coin</a:t>
                      </a:r>
                      <a:r>
                        <a:rPr lang="en-US" sz="1400" dirty="0"/>
                        <a:t> gain is 100% and the </a:t>
                      </a:r>
                      <a:r>
                        <a:rPr lang="en-US" sz="1400" dirty="0">
                          <a:solidFill>
                            <a:schemeClr val="bg1">
                              <a:lumMod val="50000"/>
                            </a:schemeClr>
                          </a:solidFill>
                        </a:rPr>
                        <a:t>base</a:t>
                      </a:r>
                      <a:r>
                        <a:rPr lang="en-US" sz="1400" dirty="0"/>
                        <a:t> loss is 50%</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The </a:t>
                      </a:r>
                      <a:r>
                        <a:rPr lang="en-US" sz="1400" dirty="0">
                          <a:solidFill>
                            <a:schemeClr val="accent1">
                              <a:lumMod val="60000"/>
                              <a:lumOff val="40000"/>
                            </a:schemeClr>
                          </a:solidFill>
                        </a:rPr>
                        <a:t>coin</a:t>
                      </a:r>
                      <a:r>
                        <a:rPr lang="en-US" sz="1400" dirty="0"/>
                        <a:t> value of </a:t>
                      </a:r>
                      <a:r>
                        <a:rPr lang="en-US" sz="1400" dirty="0">
                          <a:solidFill>
                            <a:srgbClr val="92D050"/>
                          </a:solidFill>
                        </a:rPr>
                        <a:t>base</a:t>
                      </a:r>
                      <a:r>
                        <a:rPr lang="en-US" sz="1400" dirty="0"/>
                        <a:t> remaining is equal to what it was to begin with</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400" dirty="0"/>
                        <a:t>The overall value in </a:t>
                      </a:r>
                      <a:r>
                        <a:rPr lang="en-US" sz="1400" dirty="0">
                          <a:solidFill>
                            <a:schemeClr val="accent4"/>
                          </a:solidFill>
                        </a:rPr>
                        <a:t>coin</a:t>
                      </a:r>
                      <a:r>
                        <a:rPr lang="en-US" sz="1400" dirty="0"/>
                        <a:t> is now 1.5x its initial value.</a:t>
                      </a:r>
                    </a:p>
                    <a:p>
                      <a:endParaRPr lang="en-US" dirty="0"/>
                    </a:p>
                  </a:txBody>
                  <a:tcPr>
                    <a:solidFill>
                      <a:schemeClr val="tx1"/>
                    </a:solidFill>
                  </a:tcPr>
                </a:tc>
                <a:extLst>
                  <a:ext uri="{0D108BD9-81ED-4DB2-BD59-A6C34878D82A}">
                    <a16:rowId xmlns:a16="http://schemas.microsoft.com/office/drawing/2014/main" val="3694172531"/>
                  </a:ext>
                </a:extLst>
              </a:tr>
            </a:tbl>
          </a:graphicData>
        </a:graphic>
      </p:graphicFrame>
    </p:spTree>
    <p:extLst>
      <p:ext uri="{BB962C8B-B14F-4D97-AF65-F5344CB8AC3E}">
        <p14:creationId xmlns:p14="http://schemas.microsoft.com/office/powerpoint/2010/main" val="34851950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C02BA-E7C4-4359-B0FA-EBE843908669}"/>
              </a:ext>
            </a:extLst>
          </p:cNvPr>
          <p:cNvSpPr>
            <a:spLocks noGrp="1"/>
          </p:cNvSpPr>
          <p:nvPr>
            <p:ph type="title"/>
          </p:nvPr>
        </p:nvSpPr>
        <p:spPr/>
        <p:txBody>
          <a:bodyPr/>
          <a:lstStyle/>
          <a:p>
            <a:r>
              <a:rPr lang="en-US" dirty="0"/>
              <a:t>Get Started</a:t>
            </a:r>
          </a:p>
        </p:txBody>
      </p:sp>
      <p:sp>
        <p:nvSpPr>
          <p:cNvPr id="3" name="Content Placeholder 2">
            <a:extLst>
              <a:ext uri="{FF2B5EF4-FFF2-40B4-BE49-F238E27FC236}">
                <a16:creationId xmlns:a16="http://schemas.microsoft.com/office/drawing/2014/main" id="{2AC64476-736F-43A2-A521-CEC9572C2A30}"/>
              </a:ext>
            </a:extLst>
          </p:cNvPr>
          <p:cNvSpPr>
            <a:spLocks noGrp="1"/>
          </p:cNvSpPr>
          <p:nvPr>
            <p:ph idx="1"/>
          </p:nvPr>
        </p:nvSpPr>
        <p:spPr/>
        <p:txBody>
          <a:bodyPr>
            <a:normAutofit/>
          </a:bodyPr>
          <a:lstStyle/>
          <a:p>
            <a:r>
              <a:rPr lang="en-US" dirty="0"/>
              <a:t>Go to </a:t>
            </a:r>
            <a:r>
              <a:rPr lang="en-US" dirty="0">
                <a:hlinkClick r:id="rId2"/>
              </a:rPr>
              <a:t>https://triphiusfire.nz/volatronix.php</a:t>
            </a:r>
            <a:r>
              <a:rPr lang="en-US" dirty="0"/>
              <a:t> to get started trading automatically, or you can take the wisdom learned here and try manually trading it, or programming it yourself. </a:t>
            </a:r>
          </a:p>
          <a:p>
            <a:pPr marL="0" indent="0">
              <a:buNone/>
            </a:pPr>
            <a:r>
              <a:rPr lang="en-US" b="1" dirty="0"/>
              <a:t>Future Plans</a:t>
            </a:r>
            <a:r>
              <a:rPr lang="en-US" dirty="0"/>
              <a:t>:</a:t>
            </a:r>
          </a:p>
          <a:p>
            <a:pPr>
              <a:buFontTx/>
              <a:buChar char="-"/>
            </a:pPr>
            <a:r>
              <a:rPr lang="en-US" dirty="0"/>
              <a:t>Apply the Volatronix Strategy to</a:t>
            </a:r>
          </a:p>
          <a:p>
            <a:pPr lvl="1">
              <a:buFontTx/>
              <a:buChar char="-"/>
            </a:pPr>
            <a:r>
              <a:rPr lang="en-US" dirty="0"/>
              <a:t>More cryptocurrency exchanges</a:t>
            </a:r>
          </a:p>
          <a:p>
            <a:pPr lvl="1">
              <a:buFontTx/>
              <a:buChar char="-"/>
            </a:pPr>
            <a:r>
              <a:rPr lang="en-US" dirty="0"/>
              <a:t>FOREX markets</a:t>
            </a:r>
          </a:p>
          <a:p>
            <a:pPr lvl="1">
              <a:buFontTx/>
              <a:buChar char="-"/>
            </a:pPr>
            <a:r>
              <a:rPr lang="en-US" dirty="0"/>
              <a:t>Stock markets</a:t>
            </a:r>
          </a:p>
          <a:p>
            <a:pPr lvl="1">
              <a:buFontTx/>
              <a:buChar char="-"/>
            </a:pPr>
            <a:r>
              <a:rPr lang="en-US" dirty="0"/>
              <a:t>Precious metals</a:t>
            </a:r>
          </a:p>
        </p:txBody>
      </p:sp>
    </p:spTree>
    <p:extLst>
      <p:ext uri="{BB962C8B-B14F-4D97-AF65-F5344CB8AC3E}">
        <p14:creationId xmlns:p14="http://schemas.microsoft.com/office/powerpoint/2010/main" val="3407834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7199376" cy="3539430"/>
          </a:xfrm>
          <a:prstGeom prst="rect">
            <a:avLst/>
          </a:prstGeom>
          <a:noFill/>
        </p:spPr>
        <p:txBody>
          <a:bodyPr wrap="square" rtlCol="0">
            <a:spAutoFit/>
          </a:bodyPr>
          <a:lstStyle/>
          <a:p>
            <a:r>
              <a:rPr lang="en-US" sz="3200" dirty="0"/>
              <a:t>Next, determine your total BTC funding/risk for this market. </a:t>
            </a:r>
          </a:p>
          <a:p>
            <a:endParaRPr lang="en-US" sz="3200" dirty="0"/>
          </a:p>
          <a:p>
            <a:r>
              <a:rPr lang="en-US" sz="3200" dirty="0"/>
              <a:t>Spend ½ of your BTC on the coin ETN</a:t>
            </a:r>
          </a:p>
          <a:p>
            <a:endParaRPr lang="en-US" sz="3200" dirty="0"/>
          </a:p>
          <a:p>
            <a:r>
              <a:rPr lang="en-US" sz="3200" dirty="0"/>
              <a:t>If you want to invest 0.5 BTC into this market, spend 0.25 BTC on ETN</a:t>
            </a:r>
          </a:p>
        </p:txBody>
      </p:sp>
      <p:sp>
        <p:nvSpPr>
          <p:cNvPr id="9" name="Title 1">
            <a:extLst>
              <a:ext uri="{FF2B5EF4-FFF2-40B4-BE49-F238E27FC236}">
                <a16:creationId xmlns:a16="http://schemas.microsoft.com/office/drawing/2014/main" id="{E50F8F5B-12DD-4EAD-A27C-F536C2155B96}"/>
              </a:ext>
            </a:extLst>
          </p:cNvPr>
          <p:cNvSpPr>
            <a:spLocks noGrp="1"/>
          </p:cNvSpPr>
          <p:nvPr>
            <p:ph type="title"/>
          </p:nvPr>
        </p:nvSpPr>
        <p:spPr>
          <a:xfrm>
            <a:off x="838200" y="365125"/>
            <a:ext cx="10515600" cy="1325563"/>
          </a:xfrm>
        </p:spPr>
        <p:txBody>
          <a:bodyPr/>
          <a:lstStyle/>
          <a:p>
            <a:pPr algn="ctr"/>
            <a:r>
              <a:rPr lang="en-US" dirty="0"/>
              <a:t>Allocations Configuration</a:t>
            </a:r>
          </a:p>
        </p:txBody>
      </p:sp>
    </p:spTree>
    <p:extLst>
      <p:ext uri="{BB962C8B-B14F-4D97-AF65-F5344CB8AC3E}">
        <p14:creationId xmlns:p14="http://schemas.microsoft.com/office/powerpoint/2010/main" val="1553348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322C4-78AC-482A-8C4C-25B3CB2D381C}"/>
              </a:ext>
            </a:extLst>
          </p:cNvPr>
          <p:cNvSpPr>
            <a:spLocks noGrp="1"/>
          </p:cNvSpPr>
          <p:nvPr>
            <p:ph type="title"/>
          </p:nvPr>
        </p:nvSpPr>
        <p:spPr>
          <a:xfrm>
            <a:off x="838200" y="359029"/>
            <a:ext cx="10515600" cy="1325563"/>
          </a:xfrm>
        </p:spPr>
        <p:txBody>
          <a:bodyPr/>
          <a:lstStyle/>
          <a:p>
            <a:pPr algn="ctr"/>
            <a:r>
              <a:rPr lang="en-US" dirty="0"/>
              <a:t>Allocations Configuration</a:t>
            </a:r>
          </a:p>
        </p:txBody>
      </p:sp>
      <p:sp>
        <p:nvSpPr>
          <p:cNvPr id="3" name="Content Placeholder 2">
            <a:extLst>
              <a:ext uri="{FF2B5EF4-FFF2-40B4-BE49-F238E27FC236}">
                <a16:creationId xmlns:a16="http://schemas.microsoft.com/office/drawing/2014/main" id="{57272952-E83A-4289-A850-7935E5E265D8}"/>
              </a:ext>
            </a:extLst>
          </p:cNvPr>
          <p:cNvSpPr>
            <a:spLocks noGrp="1"/>
          </p:cNvSpPr>
          <p:nvPr>
            <p:ph idx="1"/>
          </p:nvPr>
        </p:nvSpPr>
        <p:spPr>
          <a:xfrm>
            <a:off x="838200" y="1825625"/>
            <a:ext cx="2965704" cy="4351338"/>
          </a:xfrm>
        </p:spPr>
        <p:txBody>
          <a:bodyPr>
            <a:normAutofit fontScale="55000" lnSpcReduction="20000"/>
          </a:bodyPr>
          <a:lstStyle/>
          <a:p>
            <a:pPr marL="0" indent="0">
              <a:buNone/>
            </a:pPr>
            <a:r>
              <a:rPr lang="en-US" dirty="0"/>
              <a:t>{</a:t>
            </a:r>
          </a:p>
          <a:p>
            <a:pPr marL="0" indent="0">
              <a:buNone/>
            </a:pPr>
            <a:r>
              <a:rPr lang="en-US" dirty="0"/>
              <a:t>    "Markets": </a:t>
            </a:r>
          </a:p>
          <a:p>
            <a:pPr marL="0" indent="0">
              <a:buNone/>
            </a:pPr>
            <a:r>
              <a:rPr lang="en-US" dirty="0"/>
              <a:t>    [</a:t>
            </a:r>
          </a:p>
          <a:p>
            <a:pPr marL="0" indent="0">
              <a:buNone/>
            </a:pPr>
            <a:r>
              <a:rPr lang="en-US" dirty="0"/>
              <a:t>        {</a:t>
            </a:r>
          </a:p>
          <a:p>
            <a:pPr marL="0" indent="0">
              <a:buNone/>
            </a:pPr>
            <a:r>
              <a:rPr lang="en-US" dirty="0"/>
              <a:t>            “Name”: “</a:t>
            </a:r>
            <a:r>
              <a:rPr lang="en-US" dirty="0">
                <a:solidFill>
                  <a:schemeClr val="accent1"/>
                </a:solidFill>
              </a:rPr>
              <a:t>ETN_BTC</a:t>
            </a:r>
            <a:r>
              <a:rPr lang="en-US" dirty="0"/>
              <a:t>” ,</a:t>
            </a:r>
          </a:p>
          <a:p>
            <a:pPr marL="0" indent="0">
              <a:buNone/>
            </a:pPr>
            <a:r>
              <a:rPr lang="en-US" dirty="0"/>
              <a:t>            “</a:t>
            </a:r>
            <a:r>
              <a:rPr lang="en-US" dirty="0" err="1"/>
              <a:t>InitialCoinAlloc</a:t>
            </a:r>
            <a:r>
              <a:rPr lang="en-US" dirty="0"/>
              <a:t>”: 0,</a:t>
            </a:r>
          </a:p>
          <a:p>
            <a:pPr marL="0" indent="0">
              <a:buNone/>
            </a:pPr>
            <a:r>
              <a:rPr lang="en-US" dirty="0"/>
              <a:t>            “</a:t>
            </a:r>
            <a:r>
              <a:rPr lang="en-US" dirty="0" err="1"/>
              <a:t>CoinAlloc</a:t>
            </a:r>
            <a:r>
              <a:rPr lang="en-US" dirty="0"/>
              <a:t>”: 0,</a:t>
            </a:r>
          </a:p>
          <a:p>
            <a:pPr marL="0" indent="0">
              <a:buNone/>
            </a:pPr>
            <a:r>
              <a:rPr lang="en-US" dirty="0"/>
              <a:t>            “</a:t>
            </a:r>
            <a:r>
              <a:rPr lang="en-US" dirty="0" err="1"/>
              <a:t>InitialBaseAlloc</a:t>
            </a:r>
            <a:r>
              <a:rPr lang="en-US" dirty="0"/>
              <a:t>”: 0,</a:t>
            </a:r>
          </a:p>
          <a:p>
            <a:pPr marL="0" indent="0">
              <a:buNone/>
            </a:pPr>
            <a:r>
              <a:rPr lang="en-US" dirty="0"/>
              <a:t>            “</a:t>
            </a:r>
            <a:r>
              <a:rPr lang="en-US" dirty="0" err="1"/>
              <a:t>BaseAlloc</a:t>
            </a:r>
            <a:r>
              <a:rPr lang="en-US" dirty="0"/>
              <a:t>”: 0,</a:t>
            </a:r>
          </a:p>
          <a:p>
            <a:pPr marL="0" indent="0">
              <a:buNone/>
            </a:pPr>
            <a:r>
              <a:rPr lang="en-US" dirty="0"/>
              <a:t>            “FTP”: 0,</a:t>
            </a:r>
          </a:p>
          <a:p>
            <a:pPr marL="0" indent="0">
              <a:buNone/>
            </a:pPr>
            <a:r>
              <a:rPr lang="en-US" dirty="0"/>
              <a:t>            “LTP”: 0,</a:t>
            </a:r>
          </a:p>
          <a:p>
            <a:pPr marL="0" indent="0">
              <a:buNone/>
            </a:pPr>
            <a:r>
              <a:rPr lang="en-US" dirty="0"/>
              <a:t>            “</a:t>
            </a:r>
            <a:r>
              <a:rPr lang="en-US" dirty="0" err="1"/>
              <a:t>TradeCount</a:t>
            </a:r>
            <a:r>
              <a:rPr lang="en-US" dirty="0"/>
              <a:t>”: 0</a:t>
            </a:r>
          </a:p>
          <a:p>
            <a:pPr marL="0" indent="0">
              <a:buNone/>
            </a:pPr>
            <a:r>
              <a:rPr lang="en-US" dirty="0"/>
              <a:t>        }</a:t>
            </a:r>
          </a:p>
          <a:p>
            <a:pPr marL="0" indent="0">
              <a:buNone/>
            </a:pPr>
            <a:r>
              <a:rPr lang="en-US" dirty="0"/>
              <a:t>    ]</a:t>
            </a:r>
          </a:p>
          <a:p>
            <a:pPr marL="0" indent="0">
              <a:buNone/>
            </a:pPr>
            <a:r>
              <a:rPr lang="en-US" dirty="0"/>
              <a:t>}</a:t>
            </a:r>
          </a:p>
        </p:txBody>
      </p:sp>
      <p:sp>
        <p:nvSpPr>
          <p:cNvPr id="4" name="TextBox 3">
            <a:extLst>
              <a:ext uri="{FF2B5EF4-FFF2-40B4-BE49-F238E27FC236}">
                <a16:creationId xmlns:a16="http://schemas.microsoft.com/office/drawing/2014/main" id="{17DFCD32-0B1B-45A3-919C-94CB8D026CA5}"/>
              </a:ext>
            </a:extLst>
          </p:cNvPr>
          <p:cNvSpPr txBox="1"/>
          <p:nvPr/>
        </p:nvSpPr>
        <p:spPr>
          <a:xfrm>
            <a:off x="3803904" y="1690688"/>
            <a:ext cx="4651248" cy="584775"/>
          </a:xfrm>
          <a:prstGeom prst="rect">
            <a:avLst/>
          </a:prstGeom>
          <a:noFill/>
        </p:spPr>
        <p:txBody>
          <a:bodyPr wrap="square" rtlCol="0">
            <a:spAutoFit/>
          </a:bodyPr>
          <a:lstStyle/>
          <a:p>
            <a:r>
              <a:rPr lang="en-US" sz="3200" dirty="0"/>
              <a:t>…spend 0.25 BTC on ETN</a:t>
            </a:r>
          </a:p>
        </p:txBody>
      </p:sp>
      <p:pic>
        <p:nvPicPr>
          <p:cNvPr id="5" name="Picture 4">
            <a:extLst>
              <a:ext uri="{FF2B5EF4-FFF2-40B4-BE49-F238E27FC236}">
                <a16:creationId xmlns:a16="http://schemas.microsoft.com/office/drawing/2014/main" id="{F4DC4997-193D-48A6-9A81-AF34F89FBC96}"/>
              </a:ext>
            </a:extLst>
          </p:cNvPr>
          <p:cNvPicPr>
            <a:picLocks noChangeAspect="1"/>
          </p:cNvPicPr>
          <p:nvPr/>
        </p:nvPicPr>
        <p:blipFill>
          <a:blip r:embed="rId2"/>
          <a:stretch>
            <a:fillRect/>
          </a:stretch>
        </p:blipFill>
        <p:spPr>
          <a:xfrm>
            <a:off x="3266628" y="2475518"/>
            <a:ext cx="4851578" cy="3683329"/>
          </a:xfrm>
          <a:prstGeom prst="rect">
            <a:avLst/>
          </a:prstGeom>
        </p:spPr>
      </p:pic>
      <p:sp>
        <p:nvSpPr>
          <p:cNvPr id="6" name="TextBox 5">
            <a:extLst>
              <a:ext uri="{FF2B5EF4-FFF2-40B4-BE49-F238E27FC236}">
                <a16:creationId xmlns:a16="http://schemas.microsoft.com/office/drawing/2014/main" id="{746B919A-A6B7-4288-A9F2-2060293C7AAE}"/>
              </a:ext>
            </a:extLst>
          </p:cNvPr>
          <p:cNvSpPr txBox="1"/>
          <p:nvPr/>
        </p:nvSpPr>
        <p:spPr>
          <a:xfrm>
            <a:off x="8118206" y="2251654"/>
            <a:ext cx="3383280" cy="4247317"/>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solidFill>
                  <a:srgbClr val="FF0000"/>
                </a:solidFill>
              </a:rPr>
              <a:t>Click the highest entry with enough liquidity down here to populate the buy box</a:t>
            </a:r>
          </a:p>
          <a:p>
            <a:endParaRPr lang="en-US" dirty="0"/>
          </a:p>
        </p:txBody>
      </p:sp>
    </p:spTree>
    <p:extLst>
      <p:ext uri="{BB962C8B-B14F-4D97-AF65-F5344CB8AC3E}">
        <p14:creationId xmlns:p14="http://schemas.microsoft.com/office/powerpoint/2010/main" val="595085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12436</TotalTime>
  <Words>5795</Words>
  <Application>Microsoft Office PowerPoint</Application>
  <PresentationFormat>Widescreen</PresentationFormat>
  <Paragraphs>804</Paragraphs>
  <Slides>75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75</vt:i4>
      </vt:variant>
    </vt:vector>
  </HeadingPairs>
  <TitlesOfParts>
    <vt:vector size="80" baseType="lpstr">
      <vt:lpstr>Arial</vt:lpstr>
      <vt:lpstr>Calibri</vt:lpstr>
      <vt:lpstr>Calibri Light</vt:lpstr>
      <vt:lpstr>Wingdings</vt:lpstr>
      <vt:lpstr>Office Theme</vt:lpstr>
      <vt:lpstr>Volatronix Equilibrium</vt:lpstr>
      <vt:lpstr>PowerPoint Presentation</vt:lpstr>
      <vt:lpstr>Initial Setup</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Allocations Configuration</vt:lpstr>
      <vt:lpstr>Add Account With Your Market Allocations</vt:lpstr>
      <vt:lpstr>Add Account With Your Market Allocations</vt:lpstr>
      <vt:lpstr>Add Account With Your Market Allocations</vt:lpstr>
      <vt:lpstr>Start Trading With Your Market Allocations</vt:lpstr>
      <vt:lpstr>Start Trading With Your Market Allocations</vt:lpstr>
      <vt:lpstr>You can view your JSON at anytime</vt:lpstr>
      <vt:lpstr>You can update your JSON at anytime</vt:lpstr>
      <vt:lpstr>You can remove commissions from your account</vt:lpstr>
      <vt:lpstr>You can delete your account</vt:lpstr>
      <vt:lpstr>Database FYI</vt:lpstr>
      <vt:lpstr>Lesson:  Understanding Growth</vt:lpstr>
      <vt:lpstr>Lesson:  Understanding Growth</vt:lpstr>
      <vt:lpstr>Lesson:  Understanding Growth</vt:lpstr>
      <vt:lpstr>Lesson:  Understanding Growth</vt:lpstr>
      <vt:lpstr>Lesson:  Understanding Growth</vt:lpstr>
      <vt:lpstr>Lesson:  Understanding Growth</vt:lpstr>
      <vt:lpstr>Lesson:  Understanding Growth</vt:lpstr>
      <vt:lpstr>“Value” and Volatronix</vt:lpstr>
      <vt:lpstr>“Value” and Volatronix</vt:lpstr>
      <vt:lpstr>“Value” and Volatronix</vt:lpstr>
      <vt:lpstr>“Value” and Volatronix</vt:lpstr>
      <vt:lpstr>“Value” and Volatronix</vt:lpstr>
      <vt:lpstr>Profitability  </vt:lpstr>
      <vt:lpstr>Profitability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The Volatronix Simulator </vt:lpstr>
      <vt:lpstr>PowerPoint Presentation</vt:lpstr>
      <vt:lpstr>Real Trading Data: proof of growth:  this is 3 days with extreme settings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100,000 Trade Simulations!</vt:lpstr>
      <vt:lpstr>100,000 Trade Simulations!</vt:lpstr>
      <vt:lpstr>100,000 Trade Simulations!</vt:lpstr>
      <vt:lpstr>100,000 Trade Simulations! This one shows what it would be like if every trade was separated between 5 and 10% from the last trade. Buy a galaxy…</vt:lpstr>
      <vt:lpstr>PowerPoint Presentation</vt:lpstr>
      <vt:lpstr>The most important concept to understand!</vt:lpstr>
      <vt:lpstr>Get Started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Cryptometrix</dc:title>
  <dc:creator>Jeremy Scott</dc:creator>
  <cp:lastModifiedBy>Jeremy Scott</cp:lastModifiedBy>
  <cp:revision>79</cp:revision>
  <dcterms:created xsi:type="dcterms:W3CDTF">2018-02-21T04:26:43Z</dcterms:created>
  <dcterms:modified xsi:type="dcterms:W3CDTF">2018-03-08T15:22:07Z</dcterms:modified>
</cp:coreProperties>
</file>